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20" r:id="rId2"/>
    <p:sldId id="480" r:id="rId3"/>
    <p:sldId id="50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</p:sldIdLst>
  <p:sldSz cx="9144000" cy="6858000" type="screen4x3"/>
  <p:notesSz cx="7102475" cy="10233025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A"/>
    <a:srgbClr val="32BAEC"/>
    <a:srgbClr val="004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258" y="84"/>
      </p:cViewPr>
      <p:guideLst>
        <p:guide orient="horz" pos="216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-2046" y="-72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BC53FA6-2BDA-467D-9652-1EF17710C1F3}" type="datetimeFigureOut">
              <a:rPr lang="fr-FR" smtClean="0"/>
              <a:t>15/01/2018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B0D9393F-BA45-4FC7-B5BB-17829CE9A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286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C2004A31-8B72-4BD1-856D-942E810FA485}" type="datetimeFigureOut">
              <a:rPr lang="fr-FR" smtClean="0"/>
              <a:t>15/01/2018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1C0D6AD5-4015-4A1D-B645-8BC1B16797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20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6AD5-4015-4A1D-B645-8BC1B16797A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89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988576">
            <a:off x="789054" y="-677709"/>
            <a:ext cx="2071432" cy="8556318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42222" y="6220048"/>
            <a:ext cx="2091907" cy="50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 userDrawn="1"/>
        </p:nvSpPr>
        <p:spPr>
          <a:xfrm>
            <a:off x="4178595" y="1775637"/>
            <a:ext cx="40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du titre 1"/>
          <p:cNvSpPr>
            <a:spLocks noGrp="1"/>
          </p:cNvSpPr>
          <p:nvPr>
            <p:ph type="title"/>
          </p:nvPr>
        </p:nvSpPr>
        <p:spPr>
          <a:xfrm>
            <a:off x="4031321" y="1775636"/>
            <a:ext cx="4537808" cy="2626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4483100" y="6412615"/>
            <a:ext cx="3275031" cy="308418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G. Hénaff – Fatigue of </a:t>
            </a:r>
            <a:r>
              <a:rPr lang="fr-FR" dirty="0" err="1" smtClean="0"/>
              <a:t>Materials</a:t>
            </a:r>
            <a:r>
              <a:rPr lang="fr-FR" dirty="0" smtClean="0"/>
              <a:t> &amp; </a:t>
            </a:r>
            <a:r>
              <a:rPr lang="fr-FR" dirty="0" err="1" smtClean="0"/>
              <a:t>STructures</a:t>
            </a:r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7511921" y="6412615"/>
            <a:ext cx="1265237" cy="307975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30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988576">
            <a:off x="-1049089" y="-1288950"/>
            <a:ext cx="2071432" cy="7931260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pic>
        <p:nvPicPr>
          <p:cNvPr id="9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867" y="6464620"/>
            <a:ext cx="1136173" cy="2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titre 1"/>
          <p:cNvSpPr>
            <a:spLocks noGrp="1"/>
          </p:cNvSpPr>
          <p:nvPr>
            <p:ph type="title"/>
          </p:nvPr>
        </p:nvSpPr>
        <p:spPr>
          <a:xfrm>
            <a:off x="2104539" y="358038"/>
            <a:ext cx="4899228" cy="77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5710238" y="6464620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333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988576">
            <a:off x="-1649621" y="-868774"/>
            <a:ext cx="2071432" cy="4500307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4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867" y="6464620"/>
            <a:ext cx="1136173" cy="2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>
          <a:xfrm>
            <a:off x="1679237" y="358038"/>
            <a:ext cx="4899228" cy="77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5710238" y="6464620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363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7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3317912" y="6460217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981294" y="6455814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985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3339353"/>
            <a:ext cx="7772400" cy="192741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58" y="5860927"/>
            <a:ext cx="1295642" cy="6737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051" y="0"/>
            <a:ext cx="9186863" cy="2209802"/>
          </a:xfrm>
          <a:prstGeom prst="rect">
            <a:avLst/>
          </a:prstGeom>
        </p:spPr>
      </p:pic>
      <p:sp>
        <p:nvSpPr>
          <p:cNvPr id="9" name="Rectangle 2"/>
          <p:cNvSpPr>
            <a:spLocks/>
          </p:cNvSpPr>
          <p:nvPr userDrawn="1"/>
        </p:nvSpPr>
        <p:spPr bwMode="auto">
          <a:xfrm rot="10800000" flipH="1">
            <a:off x="-19050" y="1328737"/>
            <a:ext cx="9186863" cy="881063"/>
          </a:xfrm>
          <a:prstGeom prst="rect">
            <a:avLst/>
          </a:prstGeom>
          <a:solidFill>
            <a:srgbClr val="006FAE">
              <a:alpha val="84999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solidFill>
                <a:srgbClr val="35BAEC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22313" y="1425582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4597400" y="6534661"/>
            <a:ext cx="2676087" cy="202298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G. Hénaff – Fatigue of </a:t>
            </a:r>
            <a:r>
              <a:rPr lang="fr-FR" dirty="0" err="1" smtClean="0"/>
              <a:t>Materials</a:t>
            </a:r>
            <a:r>
              <a:rPr lang="fr-FR" dirty="0" smtClean="0"/>
              <a:t> &amp; </a:t>
            </a:r>
            <a:r>
              <a:rPr lang="fr-FR" dirty="0" err="1" smtClean="0"/>
              <a:t>STructures</a:t>
            </a:r>
            <a:endParaRPr lang="fr-FR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07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6" name="ZoneTexte 5"/>
          <p:cNvSpPr txBox="1"/>
          <p:nvPr userDrawn="1"/>
        </p:nvSpPr>
        <p:spPr>
          <a:xfrm>
            <a:off x="8117413" y="62769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068AC7C-7C44-4535-ACCB-81E1A03C2B0F}" type="slidenum">
              <a:rPr lang="fr-FR" sz="1400" smtClean="0">
                <a:solidFill>
                  <a:schemeClr val="bg1">
                    <a:lumMod val="50000"/>
                  </a:schemeClr>
                </a:solidFill>
              </a:rPr>
              <a:t>‹N°›</a:t>
            </a:fld>
            <a:endParaRPr lang="fr-F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95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G. Hénaff –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6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4D5AF-26A9-5048-9DEE-27480EDE92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06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7" r:id="rId3"/>
    <p:sldLayoutId id="2147483661" r:id="rId4"/>
    <p:sldLayoutId id="2147483651" r:id="rId5"/>
    <p:sldLayoutId id="2147483669" r:id="rId6"/>
    <p:sldLayoutId id="2147483672" r:id="rId7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emf"/><Relationship Id="rId4" Type="http://schemas.openxmlformats.org/officeDocument/2006/relationships/oleObject" Target="../embeddings/Document_Microsoft_Word_97_-_20031.doc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FATIGUE OF MATERIALS &amp; STRUCTURES</a:t>
            </a:r>
            <a:endParaRPr lang="fr-FR" sz="36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G. Hénaff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A0EEDFE1-87E8-4879-B1FB-0DD055AB1AFA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2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6895" y="12099"/>
            <a:ext cx="8229600" cy="1143000"/>
          </a:xfrm>
        </p:spPr>
        <p:txBody>
          <a:bodyPr/>
          <a:lstStyle/>
          <a:p>
            <a:r>
              <a:rPr lang="fr-FR" dirty="0" err="1"/>
              <a:t>Cyclic</a:t>
            </a:r>
            <a:r>
              <a:rPr lang="fr-FR" dirty="0"/>
              <a:t> </a:t>
            </a:r>
            <a:r>
              <a:rPr lang="fr-FR" dirty="0" smtClean="0"/>
              <a:t>Stress-</a:t>
            </a:r>
            <a:r>
              <a:rPr lang="fr-FR" dirty="0" err="1" smtClean="0"/>
              <a:t>Strain</a:t>
            </a:r>
            <a:r>
              <a:rPr lang="fr-FR" dirty="0" smtClean="0"/>
              <a:t> </a:t>
            </a:r>
            <a:r>
              <a:rPr lang="fr-FR" dirty="0" err="1"/>
              <a:t>Curve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51989" y="1356713"/>
            <a:ext cx="79994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buFontTx/>
              <a:buChar char="•"/>
            </a:pPr>
            <a:r>
              <a:rPr lang="fr-FR" sz="2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The extrema of the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stabilised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hysteresis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loops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are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plotted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in a </a:t>
            </a:r>
            <a:r>
              <a:rPr lang="el-GR" sz="2400" b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σ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-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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plane for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different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strain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amplitudes</a:t>
            </a:r>
            <a:endParaRPr lang="fr-FR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1292225" y="3971925"/>
            <a:ext cx="1638300" cy="1714500"/>
          </a:xfrm>
          <a:custGeom>
            <a:avLst/>
            <a:gdLst>
              <a:gd name="T0" fmla="*/ 0 w 1032"/>
              <a:gd name="T1" fmla="*/ 2147483647 h 1080"/>
              <a:gd name="T2" fmla="*/ 80645000 w 1032"/>
              <a:gd name="T3" fmla="*/ 2147483647 h 1080"/>
              <a:gd name="T4" fmla="*/ 1129030000 w 1032"/>
              <a:gd name="T5" fmla="*/ 685482500 h 1080"/>
              <a:gd name="T6" fmla="*/ 1310481250 w 1032"/>
              <a:gd name="T7" fmla="*/ 463708750 h 1080"/>
              <a:gd name="T8" fmla="*/ 1653222500 w 1032"/>
              <a:gd name="T9" fmla="*/ 302418750 h 1080"/>
              <a:gd name="T10" fmla="*/ 2147483647 w 1032"/>
              <a:gd name="T11" fmla="*/ 100806250 h 1080"/>
              <a:gd name="T12" fmla="*/ 2147483647 w 1032"/>
              <a:gd name="T13" fmla="*/ 0 h 1080"/>
              <a:gd name="T14" fmla="*/ 2147483647 w 1032"/>
              <a:gd name="T15" fmla="*/ 221773750 h 1080"/>
              <a:gd name="T16" fmla="*/ 1592738750 w 1032"/>
              <a:gd name="T17" fmla="*/ 1895157500 h 1080"/>
              <a:gd name="T18" fmla="*/ 1411287500 w 1032"/>
              <a:gd name="T19" fmla="*/ 2147483647 h 1080"/>
              <a:gd name="T20" fmla="*/ 1088707500 w 1032"/>
              <a:gd name="T21" fmla="*/ 2147483647 h 1080"/>
              <a:gd name="T22" fmla="*/ 423386250 w 1032"/>
              <a:gd name="T23" fmla="*/ 2147483647 h 1080"/>
              <a:gd name="T24" fmla="*/ 0 w 1032"/>
              <a:gd name="T25" fmla="*/ 2147483647 h 10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32" h="1080">
                <a:moveTo>
                  <a:pt x="0" y="1080"/>
                </a:moveTo>
                <a:cubicBezTo>
                  <a:pt x="19" y="1033"/>
                  <a:pt x="6" y="1050"/>
                  <a:pt x="32" y="1024"/>
                </a:cubicBezTo>
                <a:lnTo>
                  <a:pt x="448" y="272"/>
                </a:lnTo>
                <a:lnTo>
                  <a:pt x="520" y="184"/>
                </a:lnTo>
                <a:lnTo>
                  <a:pt x="656" y="120"/>
                </a:lnTo>
                <a:lnTo>
                  <a:pt x="872" y="40"/>
                </a:lnTo>
                <a:lnTo>
                  <a:pt x="1032" y="0"/>
                </a:lnTo>
                <a:lnTo>
                  <a:pt x="984" y="88"/>
                </a:lnTo>
                <a:lnTo>
                  <a:pt x="632" y="752"/>
                </a:lnTo>
                <a:lnTo>
                  <a:pt x="560" y="864"/>
                </a:lnTo>
                <a:lnTo>
                  <a:pt x="432" y="952"/>
                </a:lnTo>
                <a:lnTo>
                  <a:pt x="168" y="1040"/>
                </a:lnTo>
                <a:lnTo>
                  <a:pt x="0" y="1080"/>
                </a:lnTo>
                <a:close/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758825" y="3144838"/>
            <a:ext cx="2919413" cy="2820987"/>
            <a:chOff x="478" y="1981"/>
            <a:chExt cx="1839" cy="1777"/>
          </a:xfrm>
        </p:grpSpPr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478" y="3054"/>
              <a:ext cx="16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H="1" flipV="1">
              <a:off x="1334" y="2200"/>
              <a:ext cx="0" cy="155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315" y="1981"/>
              <a:ext cx="232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fr-FR" sz="2400">
                  <a:latin typeface="Symbol" panose="05050102010706020507" pitchFamily="18" charset="2"/>
                </a:rPr>
                <a:t>s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2117" y="2848"/>
              <a:ext cx="200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fr-FR" sz="2400">
                  <a:latin typeface="Symbol" panose="05050102010706020507" pitchFamily="18" charset="2"/>
                </a:rPr>
                <a:t>e</a:t>
              </a:r>
            </a:p>
          </p:txBody>
        </p:sp>
      </p:grp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1687513" y="3719513"/>
            <a:ext cx="1422400" cy="1530350"/>
            <a:chOff x="1063" y="2343"/>
            <a:chExt cx="896" cy="964"/>
          </a:xfrm>
        </p:grpSpPr>
        <p:grpSp>
          <p:nvGrpSpPr>
            <p:cNvPr id="13" name="Group 23"/>
            <p:cNvGrpSpPr>
              <a:grpSpLocks/>
            </p:cNvGrpSpPr>
            <p:nvPr/>
          </p:nvGrpSpPr>
          <p:grpSpPr bwMode="auto">
            <a:xfrm>
              <a:off x="1063" y="2343"/>
              <a:ext cx="896" cy="964"/>
              <a:chOff x="1129" y="1977"/>
              <a:chExt cx="896" cy="964"/>
            </a:xfrm>
          </p:grpSpPr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>
                <a:off x="1384" y="2132"/>
                <a:ext cx="524" cy="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V="1">
                <a:off x="1908" y="2152"/>
                <a:ext cx="4" cy="5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7" name="Text Box 12"/>
              <p:cNvSpPr txBox="1">
                <a:spLocks noChangeArrowheads="1"/>
              </p:cNvSpPr>
              <p:nvPr/>
            </p:nvSpPr>
            <p:spPr bwMode="auto">
              <a:xfrm>
                <a:off x="1129" y="1977"/>
                <a:ext cx="296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fr-FR" sz="2400">
                    <a:solidFill>
                      <a:srgbClr val="0000FF"/>
                    </a:solidFill>
                    <a:latin typeface="Symbol" panose="05050102010706020507" pitchFamily="18" charset="2"/>
                  </a:rPr>
                  <a:t>s</a:t>
                </a:r>
                <a:r>
                  <a:rPr lang="fr-FR" sz="2400" baseline="-25000">
                    <a:solidFill>
                      <a:srgbClr val="0000FF"/>
                    </a:solidFill>
                    <a:latin typeface="Symbol" panose="05050102010706020507" pitchFamily="18" charset="2"/>
                  </a:rPr>
                  <a:t>1</a:t>
                </a:r>
                <a:endParaRPr lang="fr-FR" sz="2400">
                  <a:solidFill>
                    <a:srgbClr val="0000FF"/>
                  </a:solidFill>
                  <a:latin typeface="Symbol" panose="05050102010706020507" pitchFamily="18" charset="2"/>
                </a:endParaRPr>
              </a:p>
            </p:txBody>
          </p:sp>
          <p:sp>
            <p:nvSpPr>
              <p:cNvPr id="18" name="Text Box 13"/>
              <p:cNvSpPr txBox="1">
                <a:spLocks noChangeArrowheads="1"/>
              </p:cNvSpPr>
              <p:nvPr/>
            </p:nvSpPr>
            <p:spPr bwMode="auto">
              <a:xfrm>
                <a:off x="1761" y="2613"/>
                <a:ext cx="264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fr-FR" sz="2400">
                    <a:solidFill>
                      <a:srgbClr val="0000FF"/>
                    </a:solidFill>
                    <a:latin typeface="Symbol" panose="05050102010706020507" pitchFamily="18" charset="2"/>
                  </a:rPr>
                  <a:t>e</a:t>
                </a:r>
                <a:r>
                  <a:rPr lang="fr-FR" sz="2400" baseline="-25000">
                    <a:solidFill>
                      <a:srgbClr val="0000FF"/>
                    </a:solidFill>
                    <a:latin typeface="Symbol" panose="05050102010706020507" pitchFamily="18" charset="2"/>
                  </a:rPr>
                  <a:t>1</a:t>
                </a:r>
                <a:endParaRPr lang="fr-FR" sz="2400">
                  <a:solidFill>
                    <a:srgbClr val="0000FF"/>
                  </a:solidFill>
                  <a:latin typeface="Symbol" panose="05050102010706020507" pitchFamily="18" charset="2"/>
                </a:endParaRPr>
              </a:p>
            </p:txBody>
          </p:sp>
        </p:grp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1788" y="2454"/>
              <a:ext cx="114" cy="10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fr-FR"/>
            </a:p>
          </p:txBody>
        </p:sp>
      </p:grpSp>
      <p:sp>
        <p:nvSpPr>
          <p:cNvPr id="19" name="AutoShape 18"/>
          <p:cNvSpPr>
            <a:spLocks noChangeArrowheads="1"/>
          </p:cNvSpPr>
          <p:nvPr/>
        </p:nvSpPr>
        <p:spPr bwMode="auto">
          <a:xfrm rot="462431">
            <a:off x="2978150" y="3173413"/>
            <a:ext cx="3219450" cy="901700"/>
          </a:xfrm>
          <a:prstGeom prst="curvedDownArrow">
            <a:avLst>
              <a:gd name="adj1" fmla="val 28067"/>
              <a:gd name="adj2" fmla="val 101724"/>
              <a:gd name="adj3" fmla="val 24009"/>
            </a:avLst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grpSp>
        <p:nvGrpSpPr>
          <p:cNvPr id="20" name="Group 36"/>
          <p:cNvGrpSpPr>
            <a:grpSpLocks/>
          </p:cNvGrpSpPr>
          <p:nvPr/>
        </p:nvGrpSpPr>
        <p:grpSpPr bwMode="auto">
          <a:xfrm>
            <a:off x="4411663" y="3206750"/>
            <a:ext cx="3103562" cy="2546350"/>
            <a:chOff x="2779" y="2020"/>
            <a:chExt cx="1955" cy="1604"/>
          </a:xfrm>
        </p:grpSpPr>
        <p:grpSp>
          <p:nvGrpSpPr>
            <p:cNvPr id="21" name="Group 16"/>
            <p:cNvGrpSpPr>
              <a:grpSpLocks/>
            </p:cNvGrpSpPr>
            <p:nvPr/>
          </p:nvGrpSpPr>
          <p:grpSpPr bwMode="auto">
            <a:xfrm>
              <a:off x="3054" y="2066"/>
              <a:ext cx="1680" cy="1558"/>
              <a:chOff x="2460" y="1202"/>
              <a:chExt cx="1680" cy="1558"/>
            </a:xfrm>
          </p:grpSpPr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460" y="2760"/>
                <a:ext cx="168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 flipV="1">
                <a:off x="2460" y="1202"/>
                <a:ext cx="0" cy="155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2779" y="2020"/>
              <a:ext cx="232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fr-FR" sz="2400">
                  <a:latin typeface="Symbol" panose="05050102010706020507" pitchFamily="18" charset="2"/>
                </a:rPr>
                <a:t>s</a:t>
              </a: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4421" y="3268"/>
              <a:ext cx="200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fr-FR" sz="2400">
                  <a:latin typeface="Symbol" panose="05050102010706020507" pitchFamily="18" charset="2"/>
                </a:rPr>
                <a:t>e</a:t>
              </a:r>
            </a:p>
          </p:txBody>
        </p:sp>
      </p:grp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5591175" y="4133850"/>
            <a:ext cx="180975" cy="161925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grpSp>
        <p:nvGrpSpPr>
          <p:cNvPr id="27" name="Group 39"/>
          <p:cNvGrpSpPr>
            <a:grpSpLocks/>
          </p:cNvGrpSpPr>
          <p:nvPr/>
        </p:nvGrpSpPr>
        <p:grpSpPr bwMode="auto">
          <a:xfrm>
            <a:off x="1697038" y="3411538"/>
            <a:ext cx="1814512" cy="1858962"/>
            <a:chOff x="1069" y="2149"/>
            <a:chExt cx="1143" cy="1171"/>
          </a:xfrm>
        </p:grpSpPr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H="1" flipV="1">
              <a:off x="2069" y="2338"/>
              <a:ext cx="1" cy="7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29" name="Group 34"/>
            <p:cNvGrpSpPr>
              <a:grpSpLocks/>
            </p:cNvGrpSpPr>
            <p:nvPr/>
          </p:nvGrpSpPr>
          <p:grpSpPr bwMode="auto">
            <a:xfrm>
              <a:off x="1069" y="2149"/>
              <a:ext cx="1143" cy="1171"/>
              <a:chOff x="1069" y="2149"/>
              <a:chExt cx="1143" cy="1171"/>
            </a:xfrm>
          </p:grpSpPr>
          <p:sp>
            <p:nvSpPr>
              <p:cNvPr id="30" name="Line 25"/>
              <p:cNvSpPr>
                <a:spLocks noChangeShapeType="1"/>
              </p:cNvSpPr>
              <p:nvPr/>
            </p:nvSpPr>
            <p:spPr bwMode="auto">
              <a:xfrm flipV="1">
                <a:off x="1347" y="2326"/>
                <a:ext cx="72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1" name="Text Box 27"/>
              <p:cNvSpPr txBox="1">
                <a:spLocks noChangeArrowheads="1"/>
              </p:cNvSpPr>
              <p:nvPr/>
            </p:nvSpPr>
            <p:spPr bwMode="auto">
              <a:xfrm>
                <a:off x="1069" y="2149"/>
                <a:ext cx="296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fr-FR" sz="2400">
                    <a:solidFill>
                      <a:schemeClr val="hlink"/>
                    </a:solidFill>
                    <a:latin typeface="Symbol" panose="05050102010706020507" pitchFamily="18" charset="2"/>
                  </a:rPr>
                  <a:t>s</a:t>
                </a:r>
                <a:r>
                  <a:rPr lang="fr-FR" sz="2400" baseline="-25000">
                    <a:solidFill>
                      <a:schemeClr val="hlink"/>
                    </a:solidFill>
                    <a:latin typeface="Symbol" panose="05050102010706020507" pitchFamily="18" charset="2"/>
                  </a:rPr>
                  <a:t>2</a:t>
                </a:r>
                <a:endParaRPr lang="fr-FR" sz="2400">
                  <a:solidFill>
                    <a:srgbClr val="0000FF"/>
                  </a:solidFill>
                  <a:latin typeface="Symbol" panose="05050102010706020507" pitchFamily="18" charset="2"/>
                </a:endParaRPr>
              </a:p>
            </p:txBody>
          </p:sp>
          <p:sp>
            <p:nvSpPr>
              <p:cNvPr id="32" name="Text Box 28"/>
              <p:cNvSpPr txBox="1">
                <a:spLocks noChangeArrowheads="1"/>
              </p:cNvSpPr>
              <p:nvPr/>
            </p:nvSpPr>
            <p:spPr bwMode="auto">
              <a:xfrm>
                <a:off x="1948" y="2992"/>
                <a:ext cx="264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fr-FR" sz="2400">
                    <a:solidFill>
                      <a:schemeClr val="hlink"/>
                    </a:solidFill>
                    <a:latin typeface="Symbol" panose="05050102010706020507" pitchFamily="18" charset="2"/>
                  </a:rPr>
                  <a:t>e</a:t>
                </a:r>
                <a:r>
                  <a:rPr lang="fr-FR" sz="2400" baseline="-25000">
                    <a:solidFill>
                      <a:schemeClr val="hlink"/>
                    </a:solidFill>
                    <a:latin typeface="Symbol" panose="05050102010706020507" pitchFamily="18" charset="2"/>
                  </a:rPr>
                  <a:t>2</a:t>
                </a:r>
                <a:endParaRPr lang="fr-FR" sz="2400">
                  <a:solidFill>
                    <a:schemeClr val="hlink"/>
                  </a:solidFill>
                  <a:latin typeface="Symbol" panose="05050102010706020507" pitchFamily="18" charset="2"/>
                </a:endParaRPr>
              </a:p>
            </p:txBody>
          </p:sp>
          <p:sp>
            <p:nvSpPr>
              <p:cNvPr id="33" name="Oval 29"/>
              <p:cNvSpPr>
                <a:spLocks noChangeArrowheads="1"/>
              </p:cNvSpPr>
              <p:nvPr/>
            </p:nvSpPr>
            <p:spPr bwMode="auto">
              <a:xfrm>
                <a:off x="2004" y="2292"/>
                <a:ext cx="114" cy="102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fr-FR"/>
              </a:p>
            </p:txBody>
          </p:sp>
        </p:grpSp>
      </p:grpSp>
      <p:sp>
        <p:nvSpPr>
          <p:cNvPr id="34" name="AutoShape 30"/>
          <p:cNvSpPr>
            <a:spLocks noChangeArrowheads="1"/>
          </p:cNvSpPr>
          <p:nvPr/>
        </p:nvSpPr>
        <p:spPr bwMode="auto">
          <a:xfrm rot="462431">
            <a:off x="3489325" y="2906713"/>
            <a:ext cx="3506788" cy="765175"/>
          </a:xfrm>
          <a:prstGeom prst="curvedDownArrow">
            <a:avLst>
              <a:gd name="adj1" fmla="val 36027"/>
              <a:gd name="adj2" fmla="val 130573"/>
              <a:gd name="adj3" fmla="val 24009"/>
            </a:avLst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35" name="Oval 31"/>
          <p:cNvSpPr>
            <a:spLocks noChangeArrowheads="1"/>
          </p:cNvSpPr>
          <p:nvPr/>
        </p:nvSpPr>
        <p:spPr bwMode="auto">
          <a:xfrm>
            <a:off x="6372225" y="3733800"/>
            <a:ext cx="180975" cy="161925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grpSp>
        <p:nvGrpSpPr>
          <p:cNvPr id="36" name="Group 37"/>
          <p:cNvGrpSpPr>
            <a:grpSpLocks/>
          </p:cNvGrpSpPr>
          <p:nvPr/>
        </p:nvGrpSpPr>
        <p:grpSpPr bwMode="auto">
          <a:xfrm>
            <a:off x="4857750" y="3571875"/>
            <a:ext cx="2336800" cy="2162175"/>
            <a:chOff x="3060" y="2250"/>
            <a:chExt cx="1472" cy="1362"/>
          </a:xfrm>
        </p:grpSpPr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3060" y="2250"/>
              <a:ext cx="1446" cy="1362"/>
            </a:xfrm>
            <a:custGeom>
              <a:avLst/>
              <a:gdLst>
                <a:gd name="T0" fmla="*/ 0 w 1446"/>
                <a:gd name="T1" fmla="*/ 1362 h 1362"/>
                <a:gd name="T2" fmla="*/ 270 w 1446"/>
                <a:gd name="T3" fmla="*/ 654 h 1362"/>
                <a:gd name="T4" fmla="*/ 510 w 1446"/>
                <a:gd name="T5" fmla="*/ 390 h 1362"/>
                <a:gd name="T6" fmla="*/ 744 w 1446"/>
                <a:gd name="T7" fmla="*/ 276 h 1362"/>
                <a:gd name="T8" fmla="*/ 1020 w 1446"/>
                <a:gd name="T9" fmla="*/ 150 h 1362"/>
                <a:gd name="T10" fmla="*/ 1236 w 1446"/>
                <a:gd name="T11" fmla="*/ 66 h 1362"/>
                <a:gd name="T12" fmla="*/ 1446 w 1446"/>
                <a:gd name="T13" fmla="*/ 0 h 1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6" h="1362">
                  <a:moveTo>
                    <a:pt x="0" y="1362"/>
                  </a:moveTo>
                  <a:cubicBezTo>
                    <a:pt x="92" y="1089"/>
                    <a:pt x="185" y="816"/>
                    <a:pt x="270" y="654"/>
                  </a:cubicBezTo>
                  <a:cubicBezTo>
                    <a:pt x="355" y="492"/>
                    <a:pt x="431" y="453"/>
                    <a:pt x="510" y="390"/>
                  </a:cubicBezTo>
                  <a:cubicBezTo>
                    <a:pt x="589" y="327"/>
                    <a:pt x="659" y="316"/>
                    <a:pt x="744" y="276"/>
                  </a:cubicBezTo>
                  <a:cubicBezTo>
                    <a:pt x="829" y="236"/>
                    <a:pt x="938" y="185"/>
                    <a:pt x="1020" y="150"/>
                  </a:cubicBezTo>
                  <a:cubicBezTo>
                    <a:pt x="1102" y="115"/>
                    <a:pt x="1165" y="91"/>
                    <a:pt x="1236" y="66"/>
                  </a:cubicBezTo>
                  <a:cubicBezTo>
                    <a:pt x="1307" y="41"/>
                    <a:pt x="1376" y="20"/>
                    <a:pt x="1446" y="0"/>
                  </a:cubicBezTo>
                </a:path>
              </a:pathLst>
            </a:cu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" name="Text Box 33"/>
            <p:cNvSpPr txBox="1">
              <a:spLocks noChangeArrowheads="1"/>
            </p:cNvSpPr>
            <p:nvPr/>
          </p:nvSpPr>
          <p:spPr bwMode="auto">
            <a:xfrm>
              <a:off x="4053" y="2384"/>
              <a:ext cx="47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fr-FR" sz="1200">
                  <a:solidFill>
                    <a:srgbClr val="FFCC00"/>
                  </a:solidFill>
                  <a:latin typeface="Times New Roman" panose="02020603050405020304" pitchFamily="18" charset="0"/>
                </a:rPr>
                <a:t>Cyclique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4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6" grpId="0" animBg="1"/>
      <p:bldP spid="34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Cyclic</a:t>
            </a:r>
            <a:r>
              <a:rPr lang="fr-FR" dirty="0"/>
              <a:t> </a:t>
            </a:r>
            <a:r>
              <a:rPr lang="fr-FR" dirty="0" smtClean="0"/>
              <a:t>stress-</a:t>
            </a:r>
            <a:r>
              <a:rPr lang="fr-FR" dirty="0" err="1" smtClean="0"/>
              <a:t>strain</a:t>
            </a:r>
            <a:r>
              <a:rPr lang="fr-FR" dirty="0" smtClean="0"/>
              <a:t> </a:t>
            </a:r>
            <a:r>
              <a:rPr lang="fr-FR" dirty="0" err="1"/>
              <a:t>curve</a:t>
            </a:r>
            <a:r>
              <a:rPr lang="fr-FR" dirty="0"/>
              <a:t> (1)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38"/>
          <p:cNvGraphicFramePr>
            <a:graphicFrameLocks noChangeAspect="1"/>
          </p:cNvGraphicFramePr>
          <p:nvPr/>
        </p:nvGraphicFramePr>
        <p:xfrm>
          <a:off x="1935163" y="1325563"/>
          <a:ext cx="5056187" cy="527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9" name="Document" r:id="rId3" imgW="3543300" imgH="3695700" progId="Word.Document.8">
                  <p:embed/>
                </p:oleObj>
              </mc:Choice>
              <mc:Fallback>
                <p:oleObj name="Document" r:id="rId3" imgW="3543300" imgH="36957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63" y="1325563"/>
                        <a:ext cx="5056187" cy="527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08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Cyclic</a:t>
            </a:r>
            <a:r>
              <a:rPr lang="fr-FR" dirty="0"/>
              <a:t> </a:t>
            </a:r>
            <a:r>
              <a:rPr lang="fr-FR" dirty="0" smtClean="0"/>
              <a:t>stress-</a:t>
            </a:r>
            <a:r>
              <a:rPr lang="fr-FR" dirty="0" err="1" smtClean="0"/>
              <a:t>strain</a:t>
            </a:r>
            <a:r>
              <a:rPr lang="fr-FR" dirty="0" smtClean="0"/>
              <a:t> </a:t>
            </a:r>
            <a:r>
              <a:rPr lang="fr-FR" dirty="0" err="1"/>
              <a:t>curve</a:t>
            </a:r>
            <a:r>
              <a:rPr lang="fr-FR" dirty="0"/>
              <a:t> (2)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629994"/>
              </p:ext>
            </p:extLst>
          </p:nvPr>
        </p:nvGraphicFramePr>
        <p:xfrm>
          <a:off x="1814513" y="1320800"/>
          <a:ext cx="5310187" cy="527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3" name="Document" r:id="rId4" imgW="3666001" imgH="3630358" progId="Word.Document.8">
                  <p:embed/>
                </p:oleObj>
              </mc:Choice>
              <mc:Fallback>
                <p:oleObj name="Document" r:id="rId4" imgW="3666001" imgH="363035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1320800"/>
                        <a:ext cx="5310187" cy="527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6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Bauschinger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126" name="Groupe 125"/>
          <p:cNvGrpSpPr/>
          <p:nvPr/>
        </p:nvGrpSpPr>
        <p:grpSpPr>
          <a:xfrm>
            <a:off x="733557" y="1625693"/>
            <a:ext cx="7668622" cy="4522360"/>
            <a:chOff x="1238073" y="1699743"/>
            <a:chExt cx="6118849" cy="3259138"/>
          </a:xfrm>
        </p:grpSpPr>
        <p:grpSp>
          <p:nvGrpSpPr>
            <p:cNvPr id="5" name="Group 1"/>
            <p:cNvGrpSpPr>
              <a:grpSpLocks/>
            </p:cNvGrpSpPr>
            <p:nvPr/>
          </p:nvGrpSpPr>
          <p:grpSpPr bwMode="auto">
            <a:xfrm>
              <a:off x="2222947" y="1699743"/>
              <a:ext cx="130175" cy="3211513"/>
              <a:chOff x="6689" y="7513"/>
              <a:chExt cx="204" cy="5057"/>
            </a:xfrm>
          </p:grpSpPr>
          <p:sp>
            <p:nvSpPr>
              <p:cNvPr id="6" name="Freeform 3"/>
              <p:cNvSpPr>
                <a:spLocks/>
              </p:cNvSpPr>
              <p:nvPr/>
            </p:nvSpPr>
            <p:spPr bwMode="auto">
              <a:xfrm>
                <a:off x="6739" y="7713"/>
                <a:ext cx="74" cy="4857"/>
              </a:xfrm>
              <a:custGeom>
                <a:avLst/>
                <a:gdLst>
                  <a:gd name="T0" fmla="*/ 0 w 74"/>
                  <a:gd name="T1" fmla="*/ 4857 h 4857"/>
                  <a:gd name="T2" fmla="*/ 45 w 74"/>
                  <a:gd name="T3" fmla="*/ 4857 h 4857"/>
                  <a:gd name="T4" fmla="*/ 74 w 74"/>
                  <a:gd name="T5" fmla="*/ 0 h 4857"/>
                  <a:gd name="T6" fmla="*/ 28 w 74"/>
                  <a:gd name="T7" fmla="*/ 0 h 4857"/>
                  <a:gd name="T8" fmla="*/ 0 w 74"/>
                  <a:gd name="T9" fmla="*/ 4857 h 4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857">
                    <a:moveTo>
                      <a:pt x="0" y="4857"/>
                    </a:moveTo>
                    <a:lnTo>
                      <a:pt x="45" y="4857"/>
                    </a:lnTo>
                    <a:lnTo>
                      <a:pt x="74" y="0"/>
                    </a:lnTo>
                    <a:lnTo>
                      <a:pt x="28" y="0"/>
                    </a:lnTo>
                    <a:lnTo>
                      <a:pt x="0" y="48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" name="Freeform 2"/>
              <p:cNvSpPr>
                <a:spLocks/>
              </p:cNvSpPr>
              <p:nvPr/>
            </p:nvSpPr>
            <p:spPr bwMode="auto">
              <a:xfrm>
                <a:off x="6689" y="7513"/>
                <a:ext cx="204" cy="203"/>
              </a:xfrm>
              <a:custGeom>
                <a:avLst/>
                <a:gdLst>
                  <a:gd name="T0" fmla="*/ 204 w 204"/>
                  <a:gd name="T1" fmla="*/ 203 h 203"/>
                  <a:gd name="T2" fmla="*/ 103 w 204"/>
                  <a:gd name="T3" fmla="*/ 0 h 203"/>
                  <a:gd name="T4" fmla="*/ 0 w 204"/>
                  <a:gd name="T5" fmla="*/ 203 h 203"/>
                  <a:gd name="T6" fmla="*/ 204 w 204"/>
                  <a:gd name="T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4" h="203">
                    <a:moveTo>
                      <a:pt x="204" y="203"/>
                    </a:moveTo>
                    <a:lnTo>
                      <a:pt x="103" y="0"/>
                    </a:lnTo>
                    <a:lnTo>
                      <a:pt x="0" y="203"/>
                    </a:lnTo>
                    <a:lnTo>
                      <a:pt x="204" y="20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2268985" y="4828706"/>
              <a:ext cx="3875087" cy="130175"/>
              <a:chOff x="6761" y="12441"/>
              <a:chExt cx="6102" cy="204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6761" y="12519"/>
                <a:ext cx="5902" cy="74"/>
              </a:xfrm>
              <a:custGeom>
                <a:avLst/>
                <a:gdLst>
                  <a:gd name="T0" fmla="*/ 0 w 5902"/>
                  <a:gd name="T1" fmla="*/ 28 h 74"/>
                  <a:gd name="T2" fmla="*/ 0 w 5902"/>
                  <a:gd name="T3" fmla="*/ 74 h 74"/>
                  <a:gd name="T4" fmla="*/ 5902 w 5902"/>
                  <a:gd name="T5" fmla="*/ 46 h 74"/>
                  <a:gd name="T6" fmla="*/ 5902 w 5902"/>
                  <a:gd name="T7" fmla="*/ 0 h 74"/>
                  <a:gd name="T8" fmla="*/ 0 w 5902"/>
                  <a:gd name="T9" fmla="*/ 2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02" h="74">
                    <a:moveTo>
                      <a:pt x="0" y="28"/>
                    </a:moveTo>
                    <a:lnTo>
                      <a:pt x="0" y="74"/>
                    </a:lnTo>
                    <a:lnTo>
                      <a:pt x="5902" y="46"/>
                    </a:lnTo>
                    <a:lnTo>
                      <a:pt x="5902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12659" y="12441"/>
                <a:ext cx="204" cy="204"/>
              </a:xfrm>
              <a:custGeom>
                <a:avLst/>
                <a:gdLst>
                  <a:gd name="T0" fmla="*/ 2 w 204"/>
                  <a:gd name="T1" fmla="*/ 204 h 204"/>
                  <a:gd name="T2" fmla="*/ 204 w 204"/>
                  <a:gd name="T3" fmla="*/ 99 h 204"/>
                  <a:gd name="T4" fmla="*/ 0 w 204"/>
                  <a:gd name="T5" fmla="*/ 0 h 204"/>
                  <a:gd name="T6" fmla="*/ 2 w 204"/>
                  <a:gd name="T7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4" h="204">
                    <a:moveTo>
                      <a:pt x="2" y="204"/>
                    </a:moveTo>
                    <a:lnTo>
                      <a:pt x="204" y="99"/>
                    </a:lnTo>
                    <a:lnTo>
                      <a:pt x="0" y="0"/>
                    </a:lnTo>
                    <a:lnTo>
                      <a:pt x="2" y="20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2284860" y="2458568"/>
              <a:ext cx="1684337" cy="2446338"/>
            </a:xfrm>
            <a:custGeom>
              <a:avLst/>
              <a:gdLst>
                <a:gd name="T0" fmla="*/ 0 w 2653"/>
                <a:gd name="T1" fmla="*/ 3843 h 3853"/>
                <a:gd name="T2" fmla="*/ 44 w 2653"/>
                <a:gd name="T3" fmla="*/ 3853 h 3853"/>
                <a:gd name="T4" fmla="*/ 380 w 2653"/>
                <a:gd name="T5" fmla="*/ 2360 h 3853"/>
                <a:gd name="T6" fmla="*/ 357 w 2653"/>
                <a:gd name="T7" fmla="*/ 2354 h 3853"/>
                <a:gd name="T8" fmla="*/ 380 w 2653"/>
                <a:gd name="T9" fmla="*/ 2360 h 3853"/>
                <a:gd name="T10" fmla="*/ 669 w 2653"/>
                <a:gd name="T11" fmla="*/ 1232 h 3853"/>
                <a:gd name="T12" fmla="*/ 647 w 2653"/>
                <a:gd name="T13" fmla="*/ 1227 h 3853"/>
                <a:gd name="T14" fmla="*/ 666 w 2653"/>
                <a:gd name="T15" fmla="*/ 1238 h 3853"/>
                <a:gd name="T16" fmla="*/ 925 w 2653"/>
                <a:gd name="T17" fmla="*/ 812 h 3853"/>
                <a:gd name="T18" fmla="*/ 906 w 2653"/>
                <a:gd name="T19" fmla="*/ 800 h 3853"/>
                <a:gd name="T20" fmla="*/ 921 w 2653"/>
                <a:gd name="T21" fmla="*/ 817 h 3853"/>
                <a:gd name="T22" fmla="*/ 1272 w 2653"/>
                <a:gd name="T23" fmla="*/ 528 h 3853"/>
                <a:gd name="T24" fmla="*/ 1257 w 2653"/>
                <a:gd name="T25" fmla="*/ 511 h 3853"/>
                <a:gd name="T26" fmla="*/ 1268 w 2653"/>
                <a:gd name="T27" fmla="*/ 530 h 3853"/>
                <a:gd name="T28" fmla="*/ 1512 w 2653"/>
                <a:gd name="T29" fmla="*/ 377 h 3853"/>
                <a:gd name="T30" fmla="*/ 1501 w 2653"/>
                <a:gd name="T31" fmla="*/ 358 h 3853"/>
                <a:gd name="T32" fmla="*/ 1507 w 2653"/>
                <a:gd name="T33" fmla="*/ 381 h 3853"/>
                <a:gd name="T34" fmla="*/ 2071 w 2653"/>
                <a:gd name="T35" fmla="*/ 229 h 3853"/>
                <a:gd name="T36" fmla="*/ 2073 w 2653"/>
                <a:gd name="T37" fmla="*/ 227 h 3853"/>
                <a:gd name="T38" fmla="*/ 2637 w 2653"/>
                <a:gd name="T39" fmla="*/ 44 h 3853"/>
                <a:gd name="T40" fmla="*/ 2630 w 2653"/>
                <a:gd name="T41" fmla="*/ 23 h 3853"/>
                <a:gd name="T42" fmla="*/ 2607 w 2653"/>
                <a:gd name="T43" fmla="*/ 23 h 3853"/>
                <a:gd name="T44" fmla="*/ 2609 w 2653"/>
                <a:gd name="T45" fmla="*/ 33 h 3853"/>
                <a:gd name="T46" fmla="*/ 2614 w 2653"/>
                <a:gd name="T47" fmla="*/ 39 h 3853"/>
                <a:gd name="T48" fmla="*/ 2620 w 2653"/>
                <a:gd name="T49" fmla="*/ 44 h 3853"/>
                <a:gd name="T50" fmla="*/ 2630 w 2653"/>
                <a:gd name="T51" fmla="*/ 46 h 3853"/>
                <a:gd name="T52" fmla="*/ 2607 w 2653"/>
                <a:gd name="T53" fmla="*/ 21 h 3853"/>
                <a:gd name="T54" fmla="*/ 2592 w 2653"/>
                <a:gd name="T55" fmla="*/ 174 h 3853"/>
                <a:gd name="T56" fmla="*/ 2614 w 2653"/>
                <a:gd name="T57" fmla="*/ 176 h 3853"/>
                <a:gd name="T58" fmla="*/ 2594 w 2653"/>
                <a:gd name="T59" fmla="*/ 172 h 3853"/>
                <a:gd name="T60" fmla="*/ 2304 w 2653"/>
                <a:gd name="T61" fmla="*/ 1451 h 3853"/>
                <a:gd name="T62" fmla="*/ 2014 w 2653"/>
                <a:gd name="T63" fmla="*/ 2823 h 3853"/>
                <a:gd name="T64" fmla="*/ 1785 w 2653"/>
                <a:gd name="T65" fmla="*/ 3843 h 3853"/>
                <a:gd name="T66" fmla="*/ 1829 w 2653"/>
                <a:gd name="T67" fmla="*/ 3853 h 3853"/>
                <a:gd name="T68" fmla="*/ 2058 w 2653"/>
                <a:gd name="T69" fmla="*/ 2832 h 3853"/>
                <a:gd name="T70" fmla="*/ 2348 w 2653"/>
                <a:gd name="T71" fmla="*/ 1461 h 3853"/>
                <a:gd name="T72" fmla="*/ 2637 w 2653"/>
                <a:gd name="T73" fmla="*/ 181 h 3853"/>
                <a:gd name="T74" fmla="*/ 2637 w 2653"/>
                <a:gd name="T75" fmla="*/ 176 h 3853"/>
                <a:gd name="T76" fmla="*/ 2637 w 2653"/>
                <a:gd name="T77" fmla="*/ 178 h 3853"/>
                <a:gd name="T78" fmla="*/ 2653 w 2653"/>
                <a:gd name="T79" fmla="*/ 25 h 3853"/>
                <a:gd name="T80" fmla="*/ 2653 w 2653"/>
                <a:gd name="T81" fmla="*/ 23 h 3853"/>
                <a:gd name="T82" fmla="*/ 2651 w 2653"/>
                <a:gd name="T83" fmla="*/ 14 h 3853"/>
                <a:gd name="T84" fmla="*/ 2645 w 2653"/>
                <a:gd name="T85" fmla="*/ 8 h 3853"/>
                <a:gd name="T86" fmla="*/ 2639 w 2653"/>
                <a:gd name="T87" fmla="*/ 2 h 3853"/>
                <a:gd name="T88" fmla="*/ 2630 w 2653"/>
                <a:gd name="T89" fmla="*/ 0 h 3853"/>
                <a:gd name="T90" fmla="*/ 2624 w 2653"/>
                <a:gd name="T91" fmla="*/ 2 h 3853"/>
                <a:gd name="T92" fmla="*/ 2060 w 2653"/>
                <a:gd name="T93" fmla="*/ 185 h 3853"/>
                <a:gd name="T94" fmla="*/ 2065 w 2653"/>
                <a:gd name="T95" fmla="*/ 206 h 3853"/>
                <a:gd name="T96" fmla="*/ 2060 w 2653"/>
                <a:gd name="T97" fmla="*/ 185 h 3853"/>
                <a:gd name="T98" fmla="*/ 1495 w 2653"/>
                <a:gd name="T99" fmla="*/ 337 h 3853"/>
                <a:gd name="T100" fmla="*/ 1489 w 2653"/>
                <a:gd name="T101" fmla="*/ 339 h 3853"/>
                <a:gd name="T102" fmla="*/ 1245 w 2653"/>
                <a:gd name="T103" fmla="*/ 492 h 3853"/>
                <a:gd name="T104" fmla="*/ 1243 w 2653"/>
                <a:gd name="T105" fmla="*/ 494 h 3853"/>
                <a:gd name="T106" fmla="*/ 893 w 2653"/>
                <a:gd name="T107" fmla="*/ 783 h 3853"/>
                <a:gd name="T108" fmla="*/ 891 w 2653"/>
                <a:gd name="T109" fmla="*/ 785 h 3853"/>
                <a:gd name="T110" fmla="*/ 887 w 2653"/>
                <a:gd name="T111" fmla="*/ 789 h 3853"/>
                <a:gd name="T112" fmla="*/ 628 w 2653"/>
                <a:gd name="T113" fmla="*/ 1215 h 3853"/>
                <a:gd name="T114" fmla="*/ 626 w 2653"/>
                <a:gd name="T115" fmla="*/ 1221 h 3853"/>
                <a:gd name="T116" fmla="*/ 336 w 2653"/>
                <a:gd name="T117" fmla="*/ 2348 h 3853"/>
                <a:gd name="T118" fmla="*/ 336 w 2653"/>
                <a:gd name="T119" fmla="*/ 2350 h 3853"/>
                <a:gd name="T120" fmla="*/ 0 w 2653"/>
                <a:gd name="T121" fmla="*/ 3843 h 3853"/>
                <a:gd name="connsiteX0" fmla="*/ 0 w 10000"/>
                <a:gd name="connsiteY0" fmla="*/ 9974 h 10000"/>
                <a:gd name="connsiteX1" fmla="*/ 166 w 10000"/>
                <a:gd name="connsiteY1" fmla="*/ 10000 h 10000"/>
                <a:gd name="connsiteX2" fmla="*/ 1432 w 10000"/>
                <a:gd name="connsiteY2" fmla="*/ 6125 h 10000"/>
                <a:gd name="connsiteX3" fmla="*/ 1346 w 10000"/>
                <a:gd name="connsiteY3" fmla="*/ 6110 h 10000"/>
                <a:gd name="connsiteX4" fmla="*/ 1432 w 10000"/>
                <a:gd name="connsiteY4" fmla="*/ 6125 h 10000"/>
                <a:gd name="connsiteX5" fmla="*/ 2522 w 10000"/>
                <a:gd name="connsiteY5" fmla="*/ 3198 h 10000"/>
                <a:gd name="connsiteX6" fmla="*/ 2439 w 10000"/>
                <a:gd name="connsiteY6" fmla="*/ 3185 h 10000"/>
                <a:gd name="connsiteX7" fmla="*/ 2510 w 10000"/>
                <a:gd name="connsiteY7" fmla="*/ 3213 h 10000"/>
                <a:gd name="connsiteX8" fmla="*/ 3487 w 10000"/>
                <a:gd name="connsiteY8" fmla="*/ 2107 h 10000"/>
                <a:gd name="connsiteX9" fmla="*/ 3415 w 10000"/>
                <a:gd name="connsiteY9" fmla="*/ 2076 h 10000"/>
                <a:gd name="connsiteX10" fmla="*/ 3472 w 10000"/>
                <a:gd name="connsiteY10" fmla="*/ 2120 h 10000"/>
                <a:gd name="connsiteX11" fmla="*/ 4795 w 10000"/>
                <a:gd name="connsiteY11" fmla="*/ 1370 h 10000"/>
                <a:gd name="connsiteX12" fmla="*/ 4738 w 10000"/>
                <a:gd name="connsiteY12" fmla="*/ 1326 h 10000"/>
                <a:gd name="connsiteX13" fmla="*/ 4779 w 10000"/>
                <a:gd name="connsiteY13" fmla="*/ 1376 h 10000"/>
                <a:gd name="connsiteX14" fmla="*/ 5699 w 10000"/>
                <a:gd name="connsiteY14" fmla="*/ 978 h 10000"/>
                <a:gd name="connsiteX15" fmla="*/ 5658 w 10000"/>
                <a:gd name="connsiteY15" fmla="*/ 929 h 10000"/>
                <a:gd name="connsiteX16" fmla="*/ 5680 w 10000"/>
                <a:gd name="connsiteY16" fmla="*/ 989 h 10000"/>
                <a:gd name="connsiteX17" fmla="*/ 7806 w 10000"/>
                <a:gd name="connsiteY17" fmla="*/ 594 h 10000"/>
                <a:gd name="connsiteX18" fmla="*/ 7814 w 10000"/>
                <a:gd name="connsiteY18" fmla="*/ 589 h 10000"/>
                <a:gd name="connsiteX19" fmla="*/ 9940 w 10000"/>
                <a:gd name="connsiteY19" fmla="*/ 114 h 10000"/>
                <a:gd name="connsiteX20" fmla="*/ 9913 w 10000"/>
                <a:gd name="connsiteY20" fmla="*/ 60 h 10000"/>
                <a:gd name="connsiteX21" fmla="*/ 9827 w 10000"/>
                <a:gd name="connsiteY21" fmla="*/ 60 h 10000"/>
                <a:gd name="connsiteX22" fmla="*/ 9834 w 10000"/>
                <a:gd name="connsiteY22" fmla="*/ 86 h 10000"/>
                <a:gd name="connsiteX23" fmla="*/ 9853 w 10000"/>
                <a:gd name="connsiteY23" fmla="*/ 101 h 10000"/>
                <a:gd name="connsiteX24" fmla="*/ 9876 w 10000"/>
                <a:gd name="connsiteY24" fmla="*/ 114 h 10000"/>
                <a:gd name="connsiteX25" fmla="*/ 9913 w 10000"/>
                <a:gd name="connsiteY25" fmla="*/ 119 h 10000"/>
                <a:gd name="connsiteX26" fmla="*/ 9827 w 10000"/>
                <a:gd name="connsiteY26" fmla="*/ 55 h 10000"/>
                <a:gd name="connsiteX27" fmla="*/ 9770 w 10000"/>
                <a:gd name="connsiteY27" fmla="*/ 452 h 10000"/>
                <a:gd name="connsiteX28" fmla="*/ 9853 w 10000"/>
                <a:gd name="connsiteY28" fmla="*/ 457 h 10000"/>
                <a:gd name="connsiteX29" fmla="*/ 9778 w 10000"/>
                <a:gd name="connsiteY29" fmla="*/ 446 h 10000"/>
                <a:gd name="connsiteX30" fmla="*/ 8685 w 10000"/>
                <a:gd name="connsiteY30" fmla="*/ 3766 h 10000"/>
                <a:gd name="connsiteX31" fmla="*/ 7591 w 10000"/>
                <a:gd name="connsiteY31" fmla="*/ 7327 h 10000"/>
                <a:gd name="connsiteX32" fmla="*/ 6728 w 10000"/>
                <a:gd name="connsiteY32" fmla="*/ 9974 h 10000"/>
                <a:gd name="connsiteX33" fmla="*/ 6894 w 10000"/>
                <a:gd name="connsiteY33" fmla="*/ 10000 h 10000"/>
                <a:gd name="connsiteX34" fmla="*/ 7757 w 10000"/>
                <a:gd name="connsiteY34" fmla="*/ 7350 h 10000"/>
                <a:gd name="connsiteX35" fmla="*/ 8850 w 10000"/>
                <a:gd name="connsiteY35" fmla="*/ 3792 h 10000"/>
                <a:gd name="connsiteX36" fmla="*/ 9940 w 10000"/>
                <a:gd name="connsiteY36" fmla="*/ 470 h 10000"/>
                <a:gd name="connsiteX37" fmla="*/ 9940 w 10000"/>
                <a:gd name="connsiteY37" fmla="*/ 457 h 10000"/>
                <a:gd name="connsiteX38" fmla="*/ 9940 w 10000"/>
                <a:gd name="connsiteY38" fmla="*/ 462 h 10000"/>
                <a:gd name="connsiteX39" fmla="*/ 10000 w 10000"/>
                <a:gd name="connsiteY39" fmla="*/ 65 h 10000"/>
                <a:gd name="connsiteX40" fmla="*/ 10000 w 10000"/>
                <a:gd name="connsiteY40" fmla="*/ 60 h 10000"/>
                <a:gd name="connsiteX41" fmla="*/ 9992 w 10000"/>
                <a:gd name="connsiteY41" fmla="*/ 36 h 10000"/>
                <a:gd name="connsiteX42" fmla="*/ 9970 w 10000"/>
                <a:gd name="connsiteY42" fmla="*/ 21 h 10000"/>
                <a:gd name="connsiteX43" fmla="*/ 9947 w 10000"/>
                <a:gd name="connsiteY43" fmla="*/ 5 h 10000"/>
                <a:gd name="connsiteX44" fmla="*/ 9913 w 10000"/>
                <a:gd name="connsiteY44" fmla="*/ 0 h 10000"/>
                <a:gd name="connsiteX45" fmla="*/ 9891 w 10000"/>
                <a:gd name="connsiteY45" fmla="*/ 5 h 10000"/>
                <a:gd name="connsiteX46" fmla="*/ 7765 w 10000"/>
                <a:gd name="connsiteY46" fmla="*/ 480 h 10000"/>
                <a:gd name="connsiteX47" fmla="*/ 7784 w 10000"/>
                <a:gd name="connsiteY47" fmla="*/ 535 h 10000"/>
                <a:gd name="connsiteX48" fmla="*/ 7765 w 10000"/>
                <a:gd name="connsiteY48" fmla="*/ 480 h 10000"/>
                <a:gd name="connsiteX49" fmla="*/ 5635 w 10000"/>
                <a:gd name="connsiteY49" fmla="*/ 875 h 10000"/>
                <a:gd name="connsiteX50" fmla="*/ 5613 w 10000"/>
                <a:gd name="connsiteY50" fmla="*/ 880 h 10000"/>
                <a:gd name="connsiteX51" fmla="*/ 4693 w 10000"/>
                <a:gd name="connsiteY51" fmla="*/ 1277 h 10000"/>
                <a:gd name="connsiteX52" fmla="*/ 4685 w 10000"/>
                <a:gd name="connsiteY52" fmla="*/ 1282 h 10000"/>
                <a:gd name="connsiteX53" fmla="*/ 3366 w 10000"/>
                <a:gd name="connsiteY53" fmla="*/ 2032 h 10000"/>
                <a:gd name="connsiteX54" fmla="*/ 3358 w 10000"/>
                <a:gd name="connsiteY54" fmla="*/ 2037 h 10000"/>
                <a:gd name="connsiteX55" fmla="*/ 3343 w 10000"/>
                <a:gd name="connsiteY55" fmla="*/ 2048 h 10000"/>
                <a:gd name="connsiteX56" fmla="*/ 2367 w 10000"/>
                <a:gd name="connsiteY56" fmla="*/ 3153 h 10000"/>
                <a:gd name="connsiteX57" fmla="*/ 2360 w 10000"/>
                <a:gd name="connsiteY57" fmla="*/ 3169 h 10000"/>
                <a:gd name="connsiteX58" fmla="*/ 1266 w 10000"/>
                <a:gd name="connsiteY58" fmla="*/ 6094 h 10000"/>
                <a:gd name="connsiteX59" fmla="*/ 1266 w 10000"/>
                <a:gd name="connsiteY59" fmla="*/ 6099 h 10000"/>
                <a:gd name="connsiteX60" fmla="*/ 0 w 10000"/>
                <a:gd name="connsiteY60" fmla="*/ 9974 h 10000"/>
                <a:gd name="connsiteX0" fmla="*/ 0 w 10000"/>
                <a:gd name="connsiteY0" fmla="*/ 9974 h 10000"/>
                <a:gd name="connsiteX1" fmla="*/ 166 w 10000"/>
                <a:gd name="connsiteY1" fmla="*/ 10000 h 10000"/>
                <a:gd name="connsiteX2" fmla="*/ 1432 w 10000"/>
                <a:gd name="connsiteY2" fmla="*/ 6125 h 10000"/>
                <a:gd name="connsiteX3" fmla="*/ 1346 w 10000"/>
                <a:gd name="connsiteY3" fmla="*/ 6110 h 10000"/>
                <a:gd name="connsiteX4" fmla="*/ 1432 w 10000"/>
                <a:gd name="connsiteY4" fmla="*/ 6125 h 10000"/>
                <a:gd name="connsiteX5" fmla="*/ 2522 w 10000"/>
                <a:gd name="connsiteY5" fmla="*/ 3198 h 10000"/>
                <a:gd name="connsiteX6" fmla="*/ 2439 w 10000"/>
                <a:gd name="connsiteY6" fmla="*/ 3185 h 10000"/>
                <a:gd name="connsiteX7" fmla="*/ 2510 w 10000"/>
                <a:gd name="connsiteY7" fmla="*/ 3213 h 10000"/>
                <a:gd name="connsiteX8" fmla="*/ 3487 w 10000"/>
                <a:gd name="connsiteY8" fmla="*/ 2107 h 10000"/>
                <a:gd name="connsiteX9" fmla="*/ 3415 w 10000"/>
                <a:gd name="connsiteY9" fmla="*/ 2076 h 10000"/>
                <a:gd name="connsiteX10" fmla="*/ 3472 w 10000"/>
                <a:gd name="connsiteY10" fmla="*/ 2120 h 10000"/>
                <a:gd name="connsiteX11" fmla="*/ 4795 w 10000"/>
                <a:gd name="connsiteY11" fmla="*/ 1370 h 10000"/>
                <a:gd name="connsiteX12" fmla="*/ 4738 w 10000"/>
                <a:gd name="connsiteY12" fmla="*/ 1326 h 10000"/>
                <a:gd name="connsiteX13" fmla="*/ 4779 w 10000"/>
                <a:gd name="connsiteY13" fmla="*/ 1376 h 10000"/>
                <a:gd name="connsiteX14" fmla="*/ 5699 w 10000"/>
                <a:gd name="connsiteY14" fmla="*/ 978 h 10000"/>
                <a:gd name="connsiteX15" fmla="*/ 5658 w 10000"/>
                <a:gd name="connsiteY15" fmla="*/ 929 h 10000"/>
                <a:gd name="connsiteX16" fmla="*/ 5680 w 10000"/>
                <a:gd name="connsiteY16" fmla="*/ 989 h 10000"/>
                <a:gd name="connsiteX17" fmla="*/ 7806 w 10000"/>
                <a:gd name="connsiteY17" fmla="*/ 594 h 10000"/>
                <a:gd name="connsiteX18" fmla="*/ 7814 w 10000"/>
                <a:gd name="connsiteY18" fmla="*/ 589 h 10000"/>
                <a:gd name="connsiteX19" fmla="*/ 9940 w 10000"/>
                <a:gd name="connsiteY19" fmla="*/ 114 h 10000"/>
                <a:gd name="connsiteX20" fmla="*/ 9913 w 10000"/>
                <a:gd name="connsiteY20" fmla="*/ 60 h 10000"/>
                <a:gd name="connsiteX21" fmla="*/ 9827 w 10000"/>
                <a:gd name="connsiteY21" fmla="*/ 60 h 10000"/>
                <a:gd name="connsiteX22" fmla="*/ 9834 w 10000"/>
                <a:gd name="connsiteY22" fmla="*/ 86 h 10000"/>
                <a:gd name="connsiteX23" fmla="*/ 9853 w 10000"/>
                <a:gd name="connsiteY23" fmla="*/ 101 h 10000"/>
                <a:gd name="connsiteX24" fmla="*/ 9876 w 10000"/>
                <a:gd name="connsiteY24" fmla="*/ 114 h 10000"/>
                <a:gd name="connsiteX25" fmla="*/ 9913 w 10000"/>
                <a:gd name="connsiteY25" fmla="*/ 119 h 10000"/>
                <a:gd name="connsiteX26" fmla="*/ 9827 w 10000"/>
                <a:gd name="connsiteY26" fmla="*/ 55 h 10000"/>
                <a:gd name="connsiteX27" fmla="*/ 9770 w 10000"/>
                <a:gd name="connsiteY27" fmla="*/ 452 h 10000"/>
                <a:gd name="connsiteX28" fmla="*/ 9853 w 10000"/>
                <a:gd name="connsiteY28" fmla="*/ 457 h 10000"/>
                <a:gd name="connsiteX29" fmla="*/ 9778 w 10000"/>
                <a:gd name="connsiteY29" fmla="*/ 446 h 10000"/>
                <a:gd name="connsiteX30" fmla="*/ 8685 w 10000"/>
                <a:gd name="connsiteY30" fmla="*/ 3766 h 10000"/>
                <a:gd name="connsiteX31" fmla="*/ 7591 w 10000"/>
                <a:gd name="connsiteY31" fmla="*/ 7327 h 10000"/>
                <a:gd name="connsiteX32" fmla="*/ 6728 w 10000"/>
                <a:gd name="connsiteY32" fmla="*/ 9974 h 10000"/>
                <a:gd name="connsiteX33" fmla="*/ 6894 w 10000"/>
                <a:gd name="connsiteY33" fmla="*/ 10000 h 10000"/>
                <a:gd name="connsiteX34" fmla="*/ 7757 w 10000"/>
                <a:gd name="connsiteY34" fmla="*/ 7350 h 10000"/>
                <a:gd name="connsiteX35" fmla="*/ 8850 w 10000"/>
                <a:gd name="connsiteY35" fmla="*/ 3792 h 10000"/>
                <a:gd name="connsiteX36" fmla="*/ 9940 w 10000"/>
                <a:gd name="connsiteY36" fmla="*/ 470 h 10000"/>
                <a:gd name="connsiteX37" fmla="*/ 9940 w 10000"/>
                <a:gd name="connsiteY37" fmla="*/ 457 h 10000"/>
                <a:gd name="connsiteX38" fmla="*/ 9940 w 10000"/>
                <a:gd name="connsiteY38" fmla="*/ 462 h 10000"/>
                <a:gd name="connsiteX39" fmla="*/ 10000 w 10000"/>
                <a:gd name="connsiteY39" fmla="*/ 65 h 10000"/>
                <a:gd name="connsiteX40" fmla="*/ 10000 w 10000"/>
                <a:gd name="connsiteY40" fmla="*/ 60 h 10000"/>
                <a:gd name="connsiteX41" fmla="*/ 9992 w 10000"/>
                <a:gd name="connsiteY41" fmla="*/ 36 h 10000"/>
                <a:gd name="connsiteX42" fmla="*/ 9970 w 10000"/>
                <a:gd name="connsiteY42" fmla="*/ 21 h 10000"/>
                <a:gd name="connsiteX43" fmla="*/ 9947 w 10000"/>
                <a:gd name="connsiteY43" fmla="*/ 5 h 10000"/>
                <a:gd name="connsiteX44" fmla="*/ 9913 w 10000"/>
                <a:gd name="connsiteY44" fmla="*/ 0 h 10000"/>
                <a:gd name="connsiteX45" fmla="*/ 9891 w 10000"/>
                <a:gd name="connsiteY45" fmla="*/ 5 h 10000"/>
                <a:gd name="connsiteX46" fmla="*/ 7765 w 10000"/>
                <a:gd name="connsiteY46" fmla="*/ 480 h 10000"/>
                <a:gd name="connsiteX47" fmla="*/ 7784 w 10000"/>
                <a:gd name="connsiteY47" fmla="*/ 535 h 10000"/>
                <a:gd name="connsiteX48" fmla="*/ 7765 w 10000"/>
                <a:gd name="connsiteY48" fmla="*/ 480 h 10000"/>
                <a:gd name="connsiteX49" fmla="*/ 5635 w 10000"/>
                <a:gd name="connsiteY49" fmla="*/ 875 h 10000"/>
                <a:gd name="connsiteX50" fmla="*/ 5613 w 10000"/>
                <a:gd name="connsiteY50" fmla="*/ 880 h 10000"/>
                <a:gd name="connsiteX51" fmla="*/ 4693 w 10000"/>
                <a:gd name="connsiteY51" fmla="*/ 1277 h 10000"/>
                <a:gd name="connsiteX52" fmla="*/ 4685 w 10000"/>
                <a:gd name="connsiteY52" fmla="*/ 1282 h 10000"/>
                <a:gd name="connsiteX53" fmla="*/ 3366 w 10000"/>
                <a:gd name="connsiteY53" fmla="*/ 2032 h 10000"/>
                <a:gd name="connsiteX54" fmla="*/ 3358 w 10000"/>
                <a:gd name="connsiteY54" fmla="*/ 2037 h 10000"/>
                <a:gd name="connsiteX55" fmla="*/ 3343 w 10000"/>
                <a:gd name="connsiteY55" fmla="*/ 2048 h 10000"/>
                <a:gd name="connsiteX56" fmla="*/ 2367 w 10000"/>
                <a:gd name="connsiteY56" fmla="*/ 3153 h 10000"/>
                <a:gd name="connsiteX57" fmla="*/ 2360 w 10000"/>
                <a:gd name="connsiteY57" fmla="*/ 3169 h 10000"/>
                <a:gd name="connsiteX58" fmla="*/ 1266 w 10000"/>
                <a:gd name="connsiteY58" fmla="*/ 6094 h 10000"/>
                <a:gd name="connsiteX59" fmla="*/ 1266 w 10000"/>
                <a:gd name="connsiteY59" fmla="*/ 6099 h 10000"/>
                <a:gd name="connsiteX60" fmla="*/ 0 w 10000"/>
                <a:gd name="connsiteY60" fmla="*/ 9974 h 10000"/>
                <a:gd name="connsiteX0" fmla="*/ 0 w 10000"/>
                <a:gd name="connsiteY0" fmla="*/ 9974 h 10000"/>
                <a:gd name="connsiteX1" fmla="*/ 166 w 10000"/>
                <a:gd name="connsiteY1" fmla="*/ 10000 h 10000"/>
                <a:gd name="connsiteX2" fmla="*/ 1432 w 10000"/>
                <a:gd name="connsiteY2" fmla="*/ 6125 h 10000"/>
                <a:gd name="connsiteX3" fmla="*/ 1346 w 10000"/>
                <a:gd name="connsiteY3" fmla="*/ 6110 h 10000"/>
                <a:gd name="connsiteX4" fmla="*/ 1432 w 10000"/>
                <a:gd name="connsiteY4" fmla="*/ 6125 h 10000"/>
                <a:gd name="connsiteX5" fmla="*/ 2522 w 10000"/>
                <a:gd name="connsiteY5" fmla="*/ 3198 h 10000"/>
                <a:gd name="connsiteX6" fmla="*/ 2439 w 10000"/>
                <a:gd name="connsiteY6" fmla="*/ 3185 h 10000"/>
                <a:gd name="connsiteX7" fmla="*/ 2510 w 10000"/>
                <a:gd name="connsiteY7" fmla="*/ 3213 h 10000"/>
                <a:gd name="connsiteX8" fmla="*/ 3487 w 10000"/>
                <a:gd name="connsiteY8" fmla="*/ 2107 h 10000"/>
                <a:gd name="connsiteX9" fmla="*/ 3415 w 10000"/>
                <a:gd name="connsiteY9" fmla="*/ 2076 h 10000"/>
                <a:gd name="connsiteX10" fmla="*/ 3472 w 10000"/>
                <a:gd name="connsiteY10" fmla="*/ 2120 h 10000"/>
                <a:gd name="connsiteX11" fmla="*/ 4795 w 10000"/>
                <a:gd name="connsiteY11" fmla="*/ 1370 h 10000"/>
                <a:gd name="connsiteX12" fmla="*/ 4738 w 10000"/>
                <a:gd name="connsiteY12" fmla="*/ 1326 h 10000"/>
                <a:gd name="connsiteX13" fmla="*/ 4779 w 10000"/>
                <a:gd name="connsiteY13" fmla="*/ 1376 h 10000"/>
                <a:gd name="connsiteX14" fmla="*/ 5699 w 10000"/>
                <a:gd name="connsiteY14" fmla="*/ 978 h 10000"/>
                <a:gd name="connsiteX15" fmla="*/ 5658 w 10000"/>
                <a:gd name="connsiteY15" fmla="*/ 929 h 10000"/>
                <a:gd name="connsiteX16" fmla="*/ 5680 w 10000"/>
                <a:gd name="connsiteY16" fmla="*/ 989 h 10000"/>
                <a:gd name="connsiteX17" fmla="*/ 7806 w 10000"/>
                <a:gd name="connsiteY17" fmla="*/ 594 h 10000"/>
                <a:gd name="connsiteX18" fmla="*/ 7814 w 10000"/>
                <a:gd name="connsiteY18" fmla="*/ 589 h 10000"/>
                <a:gd name="connsiteX19" fmla="*/ 9940 w 10000"/>
                <a:gd name="connsiteY19" fmla="*/ 114 h 10000"/>
                <a:gd name="connsiteX20" fmla="*/ 9913 w 10000"/>
                <a:gd name="connsiteY20" fmla="*/ 60 h 10000"/>
                <a:gd name="connsiteX21" fmla="*/ 9827 w 10000"/>
                <a:gd name="connsiteY21" fmla="*/ 60 h 10000"/>
                <a:gd name="connsiteX22" fmla="*/ 9834 w 10000"/>
                <a:gd name="connsiteY22" fmla="*/ 86 h 10000"/>
                <a:gd name="connsiteX23" fmla="*/ 9853 w 10000"/>
                <a:gd name="connsiteY23" fmla="*/ 101 h 10000"/>
                <a:gd name="connsiteX24" fmla="*/ 9876 w 10000"/>
                <a:gd name="connsiteY24" fmla="*/ 114 h 10000"/>
                <a:gd name="connsiteX25" fmla="*/ 9913 w 10000"/>
                <a:gd name="connsiteY25" fmla="*/ 119 h 10000"/>
                <a:gd name="connsiteX26" fmla="*/ 9827 w 10000"/>
                <a:gd name="connsiteY26" fmla="*/ 55 h 10000"/>
                <a:gd name="connsiteX27" fmla="*/ 9770 w 10000"/>
                <a:gd name="connsiteY27" fmla="*/ 452 h 10000"/>
                <a:gd name="connsiteX28" fmla="*/ 9853 w 10000"/>
                <a:gd name="connsiteY28" fmla="*/ 457 h 10000"/>
                <a:gd name="connsiteX29" fmla="*/ 9778 w 10000"/>
                <a:gd name="connsiteY29" fmla="*/ 446 h 10000"/>
                <a:gd name="connsiteX30" fmla="*/ 8685 w 10000"/>
                <a:gd name="connsiteY30" fmla="*/ 3766 h 10000"/>
                <a:gd name="connsiteX31" fmla="*/ 7591 w 10000"/>
                <a:gd name="connsiteY31" fmla="*/ 7327 h 10000"/>
                <a:gd name="connsiteX32" fmla="*/ 6728 w 10000"/>
                <a:gd name="connsiteY32" fmla="*/ 9974 h 10000"/>
                <a:gd name="connsiteX33" fmla="*/ 6894 w 10000"/>
                <a:gd name="connsiteY33" fmla="*/ 10000 h 10000"/>
                <a:gd name="connsiteX34" fmla="*/ 7757 w 10000"/>
                <a:gd name="connsiteY34" fmla="*/ 7350 h 10000"/>
                <a:gd name="connsiteX35" fmla="*/ 8850 w 10000"/>
                <a:gd name="connsiteY35" fmla="*/ 3792 h 10000"/>
                <a:gd name="connsiteX36" fmla="*/ 9940 w 10000"/>
                <a:gd name="connsiteY36" fmla="*/ 470 h 10000"/>
                <a:gd name="connsiteX37" fmla="*/ 9940 w 10000"/>
                <a:gd name="connsiteY37" fmla="*/ 457 h 10000"/>
                <a:gd name="connsiteX38" fmla="*/ 9940 w 10000"/>
                <a:gd name="connsiteY38" fmla="*/ 462 h 10000"/>
                <a:gd name="connsiteX39" fmla="*/ 10000 w 10000"/>
                <a:gd name="connsiteY39" fmla="*/ 65 h 10000"/>
                <a:gd name="connsiteX40" fmla="*/ 10000 w 10000"/>
                <a:gd name="connsiteY40" fmla="*/ 60 h 10000"/>
                <a:gd name="connsiteX41" fmla="*/ 9992 w 10000"/>
                <a:gd name="connsiteY41" fmla="*/ 36 h 10000"/>
                <a:gd name="connsiteX42" fmla="*/ 9970 w 10000"/>
                <a:gd name="connsiteY42" fmla="*/ 21 h 10000"/>
                <a:gd name="connsiteX43" fmla="*/ 9947 w 10000"/>
                <a:gd name="connsiteY43" fmla="*/ 5 h 10000"/>
                <a:gd name="connsiteX44" fmla="*/ 9913 w 10000"/>
                <a:gd name="connsiteY44" fmla="*/ 0 h 10000"/>
                <a:gd name="connsiteX45" fmla="*/ 9891 w 10000"/>
                <a:gd name="connsiteY45" fmla="*/ 5 h 10000"/>
                <a:gd name="connsiteX46" fmla="*/ 7765 w 10000"/>
                <a:gd name="connsiteY46" fmla="*/ 480 h 10000"/>
                <a:gd name="connsiteX47" fmla="*/ 7784 w 10000"/>
                <a:gd name="connsiteY47" fmla="*/ 535 h 10000"/>
                <a:gd name="connsiteX48" fmla="*/ 7765 w 10000"/>
                <a:gd name="connsiteY48" fmla="*/ 480 h 10000"/>
                <a:gd name="connsiteX49" fmla="*/ 5635 w 10000"/>
                <a:gd name="connsiteY49" fmla="*/ 875 h 10000"/>
                <a:gd name="connsiteX50" fmla="*/ 5613 w 10000"/>
                <a:gd name="connsiteY50" fmla="*/ 880 h 10000"/>
                <a:gd name="connsiteX51" fmla="*/ 4693 w 10000"/>
                <a:gd name="connsiteY51" fmla="*/ 1277 h 10000"/>
                <a:gd name="connsiteX52" fmla="*/ 4685 w 10000"/>
                <a:gd name="connsiteY52" fmla="*/ 1282 h 10000"/>
                <a:gd name="connsiteX53" fmla="*/ 3366 w 10000"/>
                <a:gd name="connsiteY53" fmla="*/ 2032 h 10000"/>
                <a:gd name="connsiteX54" fmla="*/ 3358 w 10000"/>
                <a:gd name="connsiteY54" fmla="*/ 2037 h 10000"/>
                <a:gd name="connsiteX55" fmla="*/ 3343 w 10000"/>
                <a:gd name="connsiteY55" fmla="*/ 2048 h 10000"/>
                <a:gd name="connsiteX56" fmla="*/ 2367 w 10000"/>
                <a:gd name="connsiteY56" fmla="*/ 3153 h 10000"/>
                <a:gd name="connsiteX57" fmla="*/ 2360 w 10000"/>
                <a:gd name="connsiteY57" fmla="*/ 3169 h 10000"/>
                <a:gd name="connsiteX58" fmla="*/ 1266 w 10000"/>
                <a:gd name="connsiteY58" fmla="*/ 6094 h 10000"/>
                <a:gd name="connsiteX59" fmla="*/ 1266 w 10000"/>
                <a:gd name="connsiteY59" fmla="*/ 6099 h 10000"/>
                <a:gd name="connsiteX60" fmla="*/ 0 w 10000"/>
                <a:gd name="connsiteY60" fmla="*/ 997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000" h="10000">
                  <a:moveTo>
                    <a:pt x="0" y="9974"/>
                  </a:moveTo>
                  <a:lnTo>
                    <a:pt x="166" y="10000"/>
                  </a:lnTo>
                  <a:lnTo>
                    <a:pt x="1432" y="6125"/>
                  </a:lnTo>
                  <a:lnTo>
                    <a:pt x="1346" y="6110"/>
                  </a:lnTo>
                  <a:lnTo>
                    <a:pt x="1432" y="6125"/>
                  </a:lnTo>
                  <a:lnTo>
                    <a:pt x="2522" y="3198"/>
                  </a:lnTo>
                  <a:cubicBezTo>
                    <a:pt x="2494" y="3194"/>
                    <a:pt x="2467" y="3189"/>
                    <a:pt x="2439" y="3185"/>
                  </a:cubicBezTo>
                  <a:cubicBezTo>
                    <a:pt x="2463" y="3194"/>
                    <a:pt x="2486" y="3204"/>
                    <a:pt x="2510" y="3213"/>
                  </a:cubicBezTo>
                  <a:lnTo>
                    <a:pt x="3487" y="2107"/>
                  </a:lnTo>
                  <a:cubicBezTo>
                    <a:pt x="3463" y="2097"/>
                    <a:pt x="3439" y="2086"/>
                    <a:pt x="3415" y="2076"/>
                  </a:cubicBezTo>
                  <a:cubicBezTo>
                    <a:pt x="3434" y="2091"/>
                    <a:pt x="3453" y="2105"/>
                    <a:pt x="3472" y="2120"/>
                  </a:cubicBezTo>
                  <a:lnTo>
                    <a:pt x="4795" y="1370"/>
                  </a:lnTo>
                  <a:cubicBezTo>
                    <a:pt x="4776" y="1355"/>
                    <a:pt x="4757" y="1341"/>
                    <a:pt x="4738" y="1326"/>
                  </a:cubicBezTo>
                  <a:lnTo>
                    <a:pt x="4779" y="1376"/>
                  </a:lnTo>
                  <a:lnTo>
                    <a:pt x="5699" y="978"/>
                  </a:lnTo>
                  <a:cubicBezTo>
                    <a:pt x="5685" y="962"/>
                    <a:pt x="5672" y="945"/>
                    <a:pt x="5658" y="929"/>
                  </a:cubicBezTo>
                  <a:cubicBezTo>
                    <a:pt x="5665" y="949"/>
                    <a:pt x="5673" y="969"/>
                    <a:pt x="5680" y="989"/>
                  </a:cubicBezTo>
                  <a:lnTo>
                    <a:pt x="7806" y="594"/>
                  </a:lnTo>
                  <a:cubicBezTo>
                    <a:pt x="7809" y="592"/>
                    <a:pt x="7811" y="591"/>
                    <a:pt x="7814" y="589"/>
                  </a:cubicBezTo>
                  <a:lnTo>
                    <a:pt x="9940" y="114"/>
                  </a:lnTo>
                  <a:lnTo>
                    <a:pt x="9913" y="60"/>
                  </a:lnTo>
                  <a:lnTo>
                    <a:pt x="9827" y="60"/>
                  </a:lnTo>
                  <a:cubicBezTo>
                    <a:pt x="9829" y="69"/>
                    <a:pt x="9832" y="77"/>
                    <a:pt x="9834" y="86"/>
                  </a:cubicBezTo>
                  <a:cubicBezTo>
                    <a:pt x="9840" y="91"/>
                    <a:pt x="9847" y="96"/>
                    <a:pt x="9853" y="101"/>
                  </a:cubicBezTo>
                  <a:cubicBezTo>
                    <a:pt x="9861" y="105"/>
                    <a:pt x="9868" y="110"/>
                    <a:pt x="9876" y="114"/>
                  </a:cubicBezTo>
                  <a:cubicBezTo>
                    <a:pt x="9888" y="116"/>
                    <a:pt x="9901" y="117"/>
                    <a:pt x="9913" y="119"/>
                  </a:cubicBezTo>
                  <a:cubicBezTo>
                    <a:pt x="9884" y="98"/>
                    <a:pt x="9856" y="76"/>
                    <a:pt x="9827" y="55"/>
                  </a:cubicBezTo>
                  <a:cubicBezTo>
                    <a:pt x="9808" y="187"/>
                    <a:pt x="9789" y="320"/>
                    <a:pt x="9770" y="452"/>
                  </a:cubicBezTo>
                  <a:cubicBezTo>
                    <a:pt x="9798" y="454"/>
                    <a:pt x="9825" y="455"/>
                    <a:pt x="9853" y="457"/>
                  </a:cubicBezTo>
                  <a:cubicBezTo>
                    <a:pt x="9828" y="453"/>
                    <a:pt x="9803" y="450"/>
                    <a:pt x="9778" y="446"/>
                  </a:cubicBezTo>
                  <a:lnTo>
                    <a:pt x="8685" y="3766"/>
                  </a:lnTo>
                  <a:lnTo>
                    <a:pt x="7591" y="7327"/>
                  </a:lnTo>
                  <a:lnTo>
                    <a:pt x="6728" y="9974"/>
                  </a:lnTo>
                  <a:lnTo>
                    <a:pt x="6894" y="10000"/>
                  </a:lnTo>
                  <a:lnTo>
                    <a:pt x="7757" y="7350"/>
                  </a:lnTo>
                  <a:lnTo>
                    <a:pt x="8850" y="3792"/>
                  </a:lnTo>
                  <a:lnTo>
                    <a:pt x="9940" y="470"/>
                  </a:lnTo>
                  <a:lnTo>
                    <a:pt x="9940" y="457"/>
                  </a:lnTo>
                  <a:lnTo>
                    <a:pt x="9940" y="462"/>
                  </a:lnTo>
                  <a:cubicBezTo>
                    <a:pt x="9960" y="330"/>
                    <a:pt x="9980" y="197"/>
                    <a:pt x="10000" y="65"/>
                  </a:cubicBezTo>
                  <a:lnTo>
                    <a:pt x="10000" y="60"/>
                  </a:lnTo>
                  <a:cubicBezTo>
                    <a:pt x="9997" y="52"/>
                    <a:pt x="9995" y="44"/>
                    <a:pt x="9992" y="36"/>
                  </a:cubicBezTo>
                  <a:cubicBezTo>
                    <a:pt x="9985" y="31"/>
                    <a:pt x="9977" y="26"/>
                    <a:pt x="9970" y="21"/>
                  </a:cubicBezTo>
                  <a:cubicBezTo>
                    <a:pt x="9962" y="16"/>
                    <a:pt x="9955" y="10"/>
                    <a:pt x="9947" y="5"/>
                  </a:cubicBezTo>
                  <a:cubicBezTo>
                    <a:pt x="9936" y="3"/>
                    <a:pt x="9924" y="2"/>
                    <a:pt x="9913" y="0"/>
                  </a:cubicBezTo>
                  <a:cubicBezTo>
                    <a:pt x="9906" y="2"/>
                    <a:pt x="9898" y="3"/>
                    <a:pt x="9891" y="5"/>
                  </a:cubicBezTo>
                  <a:lnTo>
                    <a:pt x="7765" y="480"/>
                  </a:lnTo>
                  <a:cubicBezTo>
                    <a:pt x="7771" y="498"/>
                    <a:pt x="7778" y="517"/>
                    <a:pt x="7784" y="535"/>
                  </a:cubicBezTo>
                  <a:cubicBezTo>
                    <a:pt x="7778" y="517"/>
                    <a:pt x="7771" y="498"/>
                    <a:pt x="7765" y="480"/>
                  </a:cubicBezTo>
                  <a:lnTo>
                    <a:pt x="5635" y="875"/>
                  </a:lnTo>
                  <a:cubicBezTo>
                    <a:pt x="5628" y="877"/>
                    <a:pt x="5620" y="878"/>
                    <a:pt x="5613" y="880"/>
                  </a:cubicBezTo>
                  <a:lnTo>
                    <a:pt x="4693" y="1277"/>
                  </a:lnTo>
                  <a:cubicBezTo>
                    <a:pt x="4690" y="1279"/>
                    <a:pt x="4688" y="1280"/>
                    <a:pt x="4685" y="1282"/>
                  </a:cubicBezTo>
                  <a:lnTo>
                    <a:pt x="3366" y="2032"/>
                  </a:lnTo>
                  <a:cubicBezTo>
                    <a:pt x="3363" y="2034"/>
                    <a:pt x="3361" y="2035"/>
                    <a:pt x="3358" y="2037"/>
                  </a:cubicBezTo>
                  <a:cubicBezTo>
                    <a:pt x="3353" y="2041"/>
                    <a:pt x="3348" y="2044"/>
                    <a:pt x="3343" y="2048"/>
                  </a:cubicBezTo>
                  <a:lnTo>
                    <a:pt x="2367" y="3153"/>
                  </a:lnTo>
                  <a:cubicBezTo>
                    <a:pt x="2365" y="3158"/>
                    <a:pt x="2362" y="3164"/>
                    <a:pt x="2360" y="3169"/>
                  </a:cubicBezTo>
                  <a:lnTo>
                    <a:pt x="1266" y="6094"/>
                  </a:lnTo>
                  <a:lnTo>
                    <a:pt x="1266" y="6099"/>
                  </a:lnTo>
                  <a:lnTo>
                    <a:pt x="0" y="9974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2" name="Group 8"/>
            <p:cNvGrpSpPr>
              <a:grpSpLocks/>
            </p:cNvGrpSpPr>
            <p:nvPr/>
          </p:nvGrpSpPr>
          <p:grpSpPr bwMode="auto">
            <a:xfrm>
              <a:off x="3962847" y="1988668"/>
              <a:ext cx="1643063" cy="504825"/>
              <a:chOff x="9427" y="7970"/>
              <a:chExt cx="2588" cy="794"/>
            </a:xfrm>
          </p:grpSpPr>
          <p:sp>
            <p:nvSpPr>
              <p:cNvPr id="13" name="Freeform 48"/>
              <p:cNvSpPr>
                <a:spLocks/>
              </p:cNvSpPr>
              <p:nvPr/>
            </p:nvSpPr>
            <p:spPr bwMode="auto">
              <a:xfrm>
                <a:off x="9427" y="8720"/>
                <a:ext cx="42" cy="44"/>
              </a:xfrm>
              <a:custGeom>
                <a:avLst/>
                <a:gdLst>
                  <a:gd name="T0" fmla="*/ 0 w 42"/>
                  <a:gd name="T1" fmla="*/ 11 h 44"/>
                  <a:gd name="T2" fmla="*/ 10 w 42"/>
                  <a:gd name="T3" fmla="*/ 44 h 44"/>
                  <a:gd name="T4" fmla="*/ 42 w 42"/>
                  <a:gd name="T5" fmla="*/ 32 h 44"/>
                  <a:gd name="T6" fmla="*/ 33 w 42"/>
                  <a:gd name="T7" fmla="*/ 0 h 44"/>
                  <a:gd name="T8" fmla="*/ 0 w 42"/>
                  <a:gd name="T9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1"/>
                    </a:moveTo>
                    <a:lnTo>
                      <a:pt x="10" y="44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" name="Freeform 47"/>
              <p:cNvSpPr>
                <a:spLocks/>
              </p:cNvSpPr>
              <p:nvPr/>
            </p:nvSpPr>
            <p:spPr bwMode="auto">
              <a:xfrm>
                <a:off x="9492" y="8701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10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" name="Freeform 46"/>
              <p:cNvSpPr>
                <a:spLocks/>
              </p:cNvSpPr>
              <p:nvPr/>
            </p:nvSpPr>
            <p:spPr bwMode="auto">
              <a:xfrm>
                <a:off x="9559" y="8682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" name="Freeform 45"/>
              <p:cNvSpPr>
                <a:spLocks/>
              </p:cNvSpPr>
              <p:nvPr/>
            </p:nvSpPr>
            <p:spPr bwMode="auto">
              <a:xfrm>
                <a:off x="9624" y="8663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" name="Freeform 44"/>
              <p:cNvSpPr>
                <a:spLocks/>
              </p:cNvSpPr>
              <p:nvPr/>
            </p:nvSpPr>
            <p:spPr bwMode="auto">
              <a:xfrm>
                <a:off x="9690" y="8644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10 w 42"/>
                  <a:gd name="T3" fmla="*/ 42 h 42"/>
                  <a:gd name="T4" fmla="*/ 42 w 42"/>
                  <a:gd name="T5" fmla="*/ 32 h 42"/>
                  <a:gd name="T6" fmla="*/ 33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" name="Freeform 43"/>
              <p:cNvSpPr>
                <a:spLocks/>
              </p:cNvSpPr>
              <p:nvPr/>
            </p:nvSpPr>
            <p:spPr bwMode="auto">
              <a:xfrm>
                <a:off x="9755" y="8623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10 w 42"/>
                  <a:gd name="T3" fmla="*/ 42 h 42"/>
                  <a:gd name="T4" fmla="*/ 42 w 42"/>
                  <a:gd name="T5" fmla="*/ 32 h 42"/>
                  <a:gd name="T6" fmla="*/ 33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" name="Freeform 42"/>
              <p:cNvSpPr>
                <a:spLocks/>
              </p:cNvSpPr>
              <p:nvPr/>
            </p:nvSpPr>
            <p:spPr bwMode="auto">
              <a:xfrm>
                <a:off x="9822" y="8604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>
                <a:off x="9887" y="8585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" name="Freeform 40"/>
              <p:cNvSpPr>
                <a:spLocks/>
              </p:cNvSpPr>
              <p:nvPr/>
            </p:nvSpPr>
            <p:spPr bwMode="auto">
              <a:xfrm>
                <a:off x="9953" y="8566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10 w 42"/>
                  <a:gd name="T3" fmla="*/ 42 h 42"/>
                  <a:gd name="T4" fmla="*/ 42 w 42"/>
                  <a:gd name="T5" fmla="*/ 32 h 42"/>
                  <a:gd name="T6" fmla="*/ 33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" name="Freeform 39"/>
              <p:cNvSpPr>
                <a:spLocks/>
              </p:cNvSpPr>
              <p:nvPr/>
            </p:nvSpPr>
            <p:spPr bwMode="auto">
              <a:xfrm>
                <a:off x="10018" y="8545"/>
                <a:ext cx="42" cy="43"/>
              </a:xfrm>
              <a:custGeom>
                <a:avLst/>
                <a:gdLst>
                  <a:gd name="T0" fmla="*/ 0 w 42"/>
                  <a:gd name="T1" fmla="*/ 11 h 43"/>
                  <a:gd name="T2" fmla="*/ 10 w 42"/>
                  <a:gd name="T3" fmla="*/ 43 h 43"/>
                  <a:gd name="T4" fmla="*/ 42 w 42"/>
                  <a:gd name="T5" fmla="*/ 32 h 43"/>
                  <a:gd name="T6" fmla="*/ 33 w 42"/>
                  <a:gd name="T7" fmla="*/ 0 h 43"/>
                  <a:gd name="T8" fmla="*/ 0 w 42"/>
                  <a:gd name="T9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0" y="11"/>
                    </a:moveTo>
                    <a:lnTo>
                      <a:pt x="10" y="43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10085" y="8526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10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" name="Freeform 37"/>
              <p:cNvSpPr>
                <a:spLocks/>
              </p:cNvSpPr>
              <p:nvPr/>
            </p:nvSpPr>
            <p:spPr bwMode="auto">
              <a:xfrm>
                <a:off x="10150" y="8507"/>
                <a:ext cx="42" cy="41"/>
              </a:xfrm>
              <a:custGeom>
                <a:avLst/>
                <a:gdLst>
                  <a:gd name="T0" fmla="*/ 0 w 42"/>
                  <a:gd name="T1" fmla="*/ 9 h 41"/>
                  <a:gd name="T2" fmla="*/ 9 w 42"/>
                  <a:gd name="T3" fmla="*/ 41 h 41"/>
                  <a:gd name="T4" fmla="*/ 42 w 42"/>
                  <a:gd name="T5" fmla="*/ 32 h 41"/>
                  <a:gd name="T6" fmla="*/ 32 w 42"/>
                  <a:gd name="T7" fmla="*/ 0 h 41"/>
                  <a:gd name="T8" fmla="*/ 0 w 42"/>
                  <a:gd name="T9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1">
                    <a:moveTo>
                      <a:pt x="0" y="9"/>
                    </a:moveTo>
                    <a:lnTo>
                      <a:pt x="9" y="41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" name="Freeform 36"/>
              <p:cNvSpPr>
                <a:spLocks/>
              </p:cNvSpPr>
              <p:nvPr/>
            </p:nvSpPr>
            <p:spPr bwMode="auto">
              <a:xfrm>
                <a:off x="10217" y="8488"/>
                <a:ext cx="42" cy="41"/>
              </a:xfrm>
              <a:custGeom>
                <a:avLst/>
                <a:gdLst>
                  <a:gd name="T0" fmla="*/ 0 w 42"/>
                  <a:gd name="T1" fmla="*/ 9 h 41"/>
                  <a:gd name="T2" fmla="*/ 9 w 42"/>
                  <a:gd name="T3" fmla="*/ 41 h 41"/>
                  <a:gd name="T4" fmla="*/ 42 w 42"/>
                  <a:gd name="T5" fmla="*/ 32 h 41"/>
                  <a:gd name="T6" fmla="*/ 32 w 42"/>
                  <a:gd name="T7" fmla="*/ 0 h 41"/>
                  <a:gd name="T8" fmla="*/ 0 w 42"/>
                  <a:gd name="T9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1">
                    <a:moveTo>
                      <a:pt x="0" y="9"/>
                    </a:moveTo>
                    <a:lnTo>
                      <a:pt x="9" y="41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" name="Freeform 35"/>
              <p:cNvSpPr>
                <a:spLocks/>
              </p:cNvSpPr>
              <p:nvPr/>
            </p:nvSpPr>
            <p:spPr bwMode="auto">
              <a:xfrm>
                <a:off x="10281" y="8469"/>
                <a:ext cx="44" cy="41"/>
              </a:xfrm>
              <a:custGeom>
                <a:avLst/>
                <a:gdLst>
                  <a:gd name="T0" fmla="*/ 0 w 44"/>
                  <a:gd name="T1" fmla="*/ 9 h 41"/>
                  <a:gd name="T2" fmla="*/ 10 w 44"/>
                  <a:gd name="T3" fmla="*/ 41 h 41"/>
                  <a:gd name="T4" fmla="*/ 44 w 44"/>
                  <a:gd name="T5" fmla="*/ 32 h 41"/>
                  <a:gd name="T6" fmla="*/ 35 w 44"/>
                  <a:gd name="T7" fmla="*/ 0 h 41"/>
                  <a:gd name="T8" fmla="*/ 0 w 44"/>
                  <a:gd name="T9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">
                    <a:moveTo>
                      <a:pt x="0" y="9"/>
                    </a:moveTo>
                    <a:lnTo>
                      <a:pt x="10" y="41"/>
                    </a:lnTo>
                    <a:lnTo>
                      <a:pt x="44" y="32"/>
                    </a:lnTo>
                    <a:lnTo>
                      <a:pt x="35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" name="Freeform 34"/>
              <p:cNvSpPr>
                <a:spLocks/>
              </p:cNvSpPr>
              <p:nvPr/>
            </p:nvSpPr>
            <p:spPr bwMode="auto">
              <a:xfrm>
                <a:off x="10348" y="8448"/>
                <a:ext cx="42" cy="43"/>
              </a:xfrm>
              <a:custGeom>
                <a:avLst/>
                <a:gdLst>
                  <a:gd name="T0" fmla="*/ 0 w 42"/>
                  <a:gd name="T1" fmla="*/ 11 h 43"/>
                  <a:gd name="T2" fmla="*/ 10 w 42"/>
                  <a:gd name="T3" fmla="*/ 43 h 43"/>
                  <a:gd name="T4" fmla="*/ 42 w 42"/>
                  <a:gd name="T5" fmla="*/ 32 h 43"/>
                  <a:gd name="T6" fmla="*/ 33 w 42"/>
                  <a:gd name="T7" fmla="*/ 0 h 43"/>
                  <a:gd name="T8" fmla="*/ 0 w 42"/>
                  <a:gd name="T9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0" y="11"/>
                    </a:moveTo>
                    <a:lnTo>
                      <a:pt x="10" y="43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" name="Freeform 33"/>
              <p:cNvSpPr>
                <a:spLocks/>
              </p:cNvSpPr>
              <p:nvPr/>
            </p:nvSpPr>
            <p:spPr bwMode="auto">
              <a:xfrm>
                <a:off x="10413" y="8429"/>
                <a:ext cx="44" cy="41"/>
              </a:xfrm>
              <a:custGeom>
                <a:avLst/>
                <a:gdLst>
                  <a:gd name="T0" fmla="*/ 0 w 44"/>
                  <a:gd name="T1" fmla="*/ 9 h 41"/>
                  <a:gd name="T2" fmla="*/ 10 w 44"/>
                  <a:gd name="T3" fmla="*/ 41 h 41"/>
                  <a:gd name="T4" fmla="*/ 44 w 44"/>
                  <a:gd name="T5" fmla="*/ 32 h 41"/>
                  <a:gd name="T6" fmla="*/ 34 w 44"/>
                  <a:gd name="T7" fmla="*/ 0 h 41"/>
                  <a:gd name="T8" fmla="*/ 0 w 44"/>
                  <a:gd name="T9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">
                    <a:moveTo>
                      <a:pt x="0" y="9"/>
                    </a:moveTo>
                    <a:lnTo>
                      <a:pt x="10" y="41"/>
                    </a:lnTo>
                    <a:lnTo>
                      <a:pt x="44" y="32"/>
                    </a:lnTo>
                    <a:lnTo>
                      <a:pt x="34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" name="Freeform 32"/>
              <p:cNvSpPr>
                <a:spLocks/>
              </p:cNvSpPr>
              <p:nvPr/>
            </p:nvSpPr>
            <p:spPr bwMode="auto">
              <a:xfrm>
                <a:off x="10480" y="8409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9 w 42"/>
                  <a:gd name="T3" fmla="*/ 42 h 42"/>
                  <a:gd name="T4" fmla="*/ 42 w 42"/>
                  <a:gd name="T5" fmla="*/ 33 h 42"/>
                  <a:gd name="T6" fmla="*/ 32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9" y="42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" name="Freeform 31"/>
              <p:cNvSpPr>
                <a:spLocks/>
              </p:cNvSpPr>
              <p:nvPr/>
            </p:nvSpPr>
            <p:spPr bwMode="auto">
              <a:xfrm>
                <a:off x="10545" y="8390"/>
                <a:ext cx="43" cy="42"/>
              </a:xfrm>
              <a:custGeom>
                <a:avLst/>
                <a:gdLst>
                  <a:gd name="T0" fmla="*/ 0 w 43"/>
                  <a:gd name="T1" fmla="*/ 10 h 42"/>
                  <a:gd name="T2" fmla="*/ 9 w 43"/>
                  <a:gd name="T3" fmla="*/ 42 h 42"/>
                  <a:gd name="T4" fmla="*/ 43 w 43"/>
                  <a:gd name="T5" fmla="*/ 33 h 42"/>
                  <a:gd name="T6" fmla="*/ 34 w 43"/>
                  <a:gd name="T7" fmla="*/ 0 h 42"/>
                  <a:gd name="T8" fmla="*/ 0 w 43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2">
                    <a:moveTo>
                      <a:pt x="0" y="10"/>
                    </a:moveTo>
                    <a:lnTo>
                      <a:pt x="9" y="42"/>
                    </a:lnTo>
                    <a:lnTo>
                      <a:pt x="43" y="33"/>
                    </a:lnTo>
                    <a:lnTo>
                      <a:pt x="34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10611" y="8371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3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" name="Freeform 29"/>
              <p:cNvSpPr>
                <a:spLocks/>
              </p:cNvSpPr>
              <p:nvPr/>
            </p:nvSpPr>
            <p:spPr bwMode="auto">
              <a:xfrm>
                <a:off x="10676" y="8350"/>
                <a:ext cx="44" cy="42"/>
              </a:xfrm>
              <a:custGeom>
                <a:avLst/>
                <a:gdLst>
                  <a:gd name="T0" fmla="*/ 0 w 44"/>
                  <a:gd name="T1" fmla="*/ 10 h 42"/>
                  <a:gd name="T2" fmla="*/ 10 w 44"/>
                  <a:gd name="T3" fmla="*/ 42 h 42"/>
                  <a:gd name="T4" fmla="*/ 44 w 44"/>
                  <a:gd name="T5" fmla="*/ 33 h 42"/>
                  <a:gd name="T6" fmla="*/ 34 w 44"/>
                  <a:gd name="T7" fmla="*/ 0 h 42"/>
                  <a:gd name="T8" fmla="*/ 0 w 4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4" y="33"/>
                    </a:lnTo>
                    <a:lnTo>
                      <a:pt x="34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" name="Freeform 28"/>
              <p:cNvSpPr>
                <a:spLocks/>
              </p:cNvSpPr>
              <p:nvPr/>
            </p:nvSpPr>
            <p:spPr bwMode="auto">
              <a:xfrm>
                <a:off x="10743" y="8331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9 w 42"/>
                  <a:gd name="T3" fmla="*/ 42 h 42"/>
                  <a:gd name="T4" fmla="*/ 42 w 42"/>
                  <a:gd name="T5" fmla="*/ 33 h 42"/>
                  <a:gd name="T6" fmla="*/ 32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9" y="42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" name="Freeform 27"/>
              <p:cNvSpPr>
                <a:spLocks/>
              </p:cNvSpPr>
              <p:nvPr/>
            </p:nvSpPr>
            <p:spPr bwMode="auto">
              <a:xfrm>
                <a:off x="10808" y="8312"/>
                <a:ext cx="44" cy="42"/>
              </a:xfrm>
              <a:custGeom>
                <a:avLst/>
                <a:gdLst>
                  <a:gd name="T0" fmla="*/ 0 w 44"/>
                  <a:gd name="T1" fmla="*/ 10 h 42"/>
                  <a:gd name="T2" fmla="*/ 9 w 44"/>
                  <a:gd name="T3" fmla="*/ 42 h 42"/>
                  <a:gd name="T4" fmla="*/ 44 w 44"/>
                  <a:gd name="T5" fmla="*/ 33 h 42"/>
                  <a:gd name="T6" fmla="*/ 34 w 44"/>
                  <a:gd name="T7" fmla="*/ 0 h 42"/>
                  <a:gd name="T8" fmla="*/ 0 w 4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2">
                    <a:moveTo>
                      <a:pt x="0" y="10"/>
                    </a:moveTo>
                    <a:lnTo>
                      <a:pt x="9" y="42"/>
                    </a:lnTo>
                    <a:lnTo>
                      <a:pt x="44" y="33"/>
                    </a:lnTo>
                    <a:lnTo>
                      <a:pt x="34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" name="Freeform 26"/>
              <p:cNvSpPr>
                <a:spLocks/>
              </p:cNvSpPr>
              <p:nvPr/>
            </p:nvSpPr>
            <p:spPr bwMode="auto">
              <a:xfrm>
                <a:off x="10874" y="8293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3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10939" y="8272"/>
                <a:ext cx="44" cy="44"/>
              </a:xfrm>
              <a:custGeom>
                <a:avLst/>
                <a:gdLst>
                  <a:gd name="T0" fmla="*/ 0 w 44"/>
                  <a:gd name="T1" fmla="*/ 12 h 44"/>
                  <a:gd name="T2" fmla="*/ 10 w 44"/>
                  <a:gd name="T3" fmla="*/ 44 h 44"/>
                  <a:gd name="T4" fmla="*/ 44 w 44"/>
                  <a:gd name="T5" fmla="*/ 33 h 44"/>
                  <a:gd name="T6" fmla="*/ 35 w 44"/>
                  <a:gd name="T7" fmla="*/ 0 h 44"/>
                  <a:gd name="T8" fmla="*/ 0 w 44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0" y="12"/>
                    </a:moveTo>
                    <a:lnTo>
                      <a:pt x="10" y="44"/>
                    </a:lnTo>
                    <a:lnTo>
                      <a:pt x="44" y="33"/>
                    </a:lnTo>
                    <a:lnTo>
                      <a:pt x="35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" name="Freeform 24"/>
              <p:cNvSpPr>
                <a:spLocks/>
              </p:cNvSpPr>
              <p:nvPr/>
            </p:nvSpPr>
            <p:spPr bwMode="auto">
              <a:xfrm>
                <a:off x="11006" y="8253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3 h 42"/>
                  <a:gd name="T6" fmla="*/ 32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" name="Freeform 23"/>
              <p:cNvSpPr>
                <a:spLocks/>
              </p:cNvSpPr>
              <p:nvPr/>
            </p:nvSpPr>
            <p:spPr bwMode="auto">
              <a:xfrm>
                <a:off x="11073" y="8234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9 w 42"/>
                  <a:gd name="T3" fmla="*/ 42 h 42"/>
                  <a:gd name="T4" fmla="*/ 42 w 42"/>
                  <a:gd name="T5" fmla="*/ 33 h 42"/>
                  <a:gd name="T6" fmla="*/ 32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9" y="42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" name="Freeform 22"/>
              <p:cNvSpPr>
                <a:spLocks/>
              </p:cNvSpPr>
              <p:nvPr/>
            </p:nvSpPr>
            <p:spPr bwMode="auto">
              <a:xfrm>
                <a:off x="11138" y="8215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9 w 42"/>
                  <a:gd name="T3" fmla="*/ 42 h 42"/>
                  <a:gd name="T4" fmla="*/ 42 w 42"/>
                  <a:gd name="T5" fmla="*/ 33 h 42"/>
                  <a:gd name="T6" fmla="*/ 32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9" y="42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" name="Freeform 21"/>
              <p:cNvSpPr>
                <a:spLocks/>
              </p:cNvSpPr>
              <p:nvPr/>
            </p:nvSpPr>
            <p:spPr bwMode="auto">
              <a:xfrm>
                <a:off x="11204" y="8196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3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>
                <a:off x="11269" y="8175"/>
                <a:ext cx="42" cy="44"/>
              </a:xfrm>
              <a:custGeom>
                <a:avLst/>
                <a:gdLst>
                  <a:gd name="T0" fmla="*/ 0 w 42"/>
                  <a:gd name="T1" fmla="*/ 12 h 44"/>
                  <a:gd name="T2" fmla="*/ 10 w 42"/>
                  <a:gd name="T3" fmla="*/ 44 h 44"/>
                  <a:gd name="T4" fmla="*/ 42 w 42"/>
                  <a:gd name="T5" fmla="*/ 33 h 44"/>
                  <a:gd name="T6" fmla="*/ 33 w 42"/>
                  <a:gd name="T7" fmla="*/ 0 h 44"/>
                  <a:gd name="T8" fmla="*/ 0 w 42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2"/>
                    </a:moveTo>
                    <a:lnTo>
                      <a:pt x="10" y="44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" name="Freeform 19"/>
              <p:cNvSpPr>
                <a:spLocks/>
              </p:cNvSpPr>
              <p:nvPr/>
            </p:nvSpPr>
            <p:spPr bwMode="auto">
              <a:xfrm>
                <a:off x="11336" y="8156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9 w 42"/>
                  <a:gd name="T3" fmla="*/ 42 h 42"/>
                  <a:gd name="T4" fmla="*/ 42 w 42"/>
                  <a:gd name="T5" fmla="*/ 33 h 42"/>
                  <a:gd name="T6" fmla="*/ 32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9" y="42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" name="Freeform 18"/>
              <p:cNvSpPr>
                <a:spLocks/>
              </p:cNvSpPr>
              <p:nvPr/>
            </p:nvSpPr>
            <p:spPr bwMode="auto">
              <a:xfrm>
                <a:off x="11401" y="8137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9 w 42"/>
                  <a:gd name="T3" fmla="*/ 42 h 42"/>
                  <a:gd name="T4" fmla="*/ 42 w 42"/>
                  <a:gd name="T5" fmla="*/ 33 h 42"/>
                  <a:gd name="T6" fmla="*/ 32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9" y="42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" name="Freeform 17"/>
              <p:cNvSpPr>
                <a:spLocks/>
              </p:cNvSpPr>
              <p:nvPr/>
            </p:nvSpPr>
            <p:spPr bwMode="auto">
              <a:xfrm>
                <a:off x="11468" y="8118"/>
                <a:ext cx="41" cy="42"/>
              </a:xfrm>
              <a:custGeom>
                <a:avLst/>
                <a:gdLst>
                  <a:gd name="T0" fmla="*/ 0 w 41"/>
                  <a:gd name="T1" fmla="*/ 10 h 42"/>
                  <a:gd name="T2" fmla="*/ 9 w 41"/>
                  <a:gd name="T3" fmla="*/ 42 h 42"/>
                  <a:gd name="T4" fmla="*/ 41 w 41"/>
                  <a:gd name="T5" fmla="*/ 32 h 42"/>
                  <a:gd name="T6" fmla="*/ 32 w 41"/>
                  <a:gd name="T7" fmla="*/ 0 h 42"/>
                  <a:gd name="T8" fmla="*/ 0 w 41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2">
                    <a:moveTo>
                      <a:pt x="0" y="10"/>
                    </a:moveTo>
                    <a:lnTo>
                      <a:pt x="9" y="42"/>
                    </a:lnTo>
                    <a:lnTo>
                      <a:pt x="41" y="32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" name="Freeform 16"/>
              <p:cNvSpPr>
                <a:spLocks/>
              </p:cNvSpPr>
              <p:nvPr/>
            </p:nvSpPr>
            <p:spPr bwMode="auto">
              <a:xfrm>
                <a:off x="11532" y="8099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2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" name="Freeform 15"/>
              <p:cNvSpPr>
                <a:spLocks/>
              </p:cNvSpPr>
              <p:nvPr/>
            </p:nvSpPr>
            <p:spPr bwMode="auto">
              <a:xfrm>
                <a:off x="11599" y="8078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3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11664" y="8059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" name="Freeform 13"/>
              <p:cNvSpPr>
                <a:spLocks/>
              </p:cNvSpPr>
              <p:nvPr/>
            </p:nvSpPr>
            <p:spPr bwMode="auto">
              <a:xfrm>
                <a:off x="11731" y="8040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>
                <a:off x="11795" y="8021"/>
                <a:ext cx="44" cy="42"/>
              </a:xfrm>
              <a:custGeom>
                <a:avLst/>
                <a:gdLst>
                  <a:gd name="T0" fmla="*/ 0 w 44"/>
                  <a:gd name="T1" fmla="*/ 10 h 42"/>
                  <a:gd name="T2" fmla="*/ 10 w 44"/>
                  <a:gd name="T3" fmla="*/ 42 h 42"/>
                  <a:gd name="T4" fmla="*/ 44 w 44"/>
                  <a:gd name="T5" fmla="*/ 32 h 42"/>
                  <a:gd name="T6" fmla="*/ 35 w 44"/>
                  <a:gd name="T7" fmla="*/ 0 h 42"/>
                  <a:gd name="T8" fmla="*/ 0 w 4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4" y="32"/>
                    </a:lnTo>
                    <a:lnTo>
                      <a:pt x="35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" name="Freeform 11"/>
              <p:cNvSpPr>
                <a:spLocks/>
              </p:cNvSpPr>
              <p:nvPr/>
            </p:nvSpPr>
            <p:spPr bwMode="auto">
              <a:xfrm>
                <a:off x="11862" y="8002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10 w 42"/>
                  <a:gd name="T3" fmla="*/ 42 h 42"/>
                  <a:gd name="T4" fmla="*/ 42 w 42"/>
                  <a:gd name="T5" fmla="*/ 32 h 42"/>
                  <a:gd name="T6" fmla="*/ 33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" name="Freeform 10"/>
              <p:cNvSpPr>
                <a:spLocks/>
              </p:cNvSpPr>
              <p:nvPr/>
            </p:nvSpPr>
            <p:spPr bwMode="auto">
              <a:xfrm>
                <a:off x="11927" y="7981"/>
                <a:ext cx="44" cy="42"/>
              </a:xfrm>
              <a:custGeom>
                <a:avLst/>
                <a:gdLst>
                  <a:gd name="T0" fmla="*/ 0 w 44"/>
                  <a:gd name="T1" fmla="*/ 10 h 42"/>
                  <a:gd name="T2" fmla="*/ 10 w 44"/>
                  <a:gd name="T3" fmla="*/ 42 h 42"/>
                  <a:gd name="T4" fmla="*/ 44 w 44"/>
                  <a:gd name="T5" fmla="*/ 32 h 42"/>
                  <a:gd name="T6" fmla="*/ 34 w 44"/>
                  <a:gd name="T7" fmla="*/ 0 h 42"/>
                  <a:gd name="T8" fmla="*/ 0 w 4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4" y="32"/>
                    </a:lnTo>
                    <a:lnTo>
                      <a:pt x="34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11994" y="7970"/>
                <a:ext cx="21" cy="34"/>
              </a:xfrm>
              <a:custGeom>
                <a:avLst/>
                <a:gdLst>
                  <a:gd name="T0" fmla="*/ 0 w 21"/>
                  <a:gd name="T1" fmla="*/ 1 h 34"/>
                  <a:gd name="T2" fmla="*/ 9 w 21"/>
                  <a:gd name="T3" fmla="*/ 34 h 34"/>
                  <a:gd name="T4" fmla="*/ 21 w 21"/>
                  <a:gd name="T5" fmla="*/ 32 h 34"/>
                  <a:gd name="T6" fmla="*/ 11 w 21"/>
                  <a:gd name="T7" fmla="*/ 0 h 34"/>
                  <a:gd name="T8" fmla="*/ 0 w 21"/>
                  <a:gd name="T9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"/>
                    </a:moveTo>
                    <a:lnTo>
                      <a:pt x="9" y="34"/>
                    </a:lnTo>
                    <a:lnTo>
                      <a:pt x="21" y="32"/>
                    </a:lnTo>
                    <a:lnTo>
                      <a:pt x="1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3416747" y="2468093"/>
              <a:ext cx="1327150" cy="2446338"/>
            </a:xfrm>
            <a:custGeom>
              <a:avLst/>
              <a:gdLst>
                <a:gd name="T0" fmla="*/ 61 w 2090"/>
                <a:gd name="T1" fmla="*/ 3827 h 3852"/>
                <a:gd name="T2" fmla="*/ 57 w 2090"/>
                <a:gd name="T3" fmla="*/ 3799 h 3852"/>
                <a:gd name="T4" fmla="*/ 50 w 2090"/>
                <a:gd name="T5" fmla="*/ 3749 h 3852"/>
                <a:gd name="T6" fmla="*/ 46 w 2090"/>
                <a:gd name="T7" fmla="*/ 3728 h 3852"/>
                <a:gd name="T8" fmla="*/ 23 w 2090"/>
                <a:gd name="T9" fmla="*/ 3724 h 3852"/>
                <a:gd name="T10" fmla="*/ 46 w 2090"/>
                <a:gd name="T11" fmla="*/ 3730 h 3852"/>
                <a:gd name="T12" fmla="*/ 282 w 2090"/>
                <a:gd name="T13" fmla="*/ 2628 h 3852"/>
                <a:gd name="T14" fmla="*/ 456 w 2090"/>
                <a:gd name="T15" fmla="*/ 2209 h 3852"/>
                <a:gd name="T16" fmla="*/ 618 w 2090"/>
                <a:gd name="T17" fmla="*/ 1698 h 3852"/>
                <a:gd name="T18" fmla="*/ 975 w 2090"/>
                <a:gd name="T19" fmla="*/ 1055 h 3852"/>
                <a:gd name="T20" fmla="*/ 971 w 2090"/>
                <a:gd name="T21" fmla="*/ 1058 h 3852"/>
                <a:gd name="T22" fmla="*/ 1442 w 2090"/>
                <a:gd name="T23" fmla="*/ 480 h 3852"/>
                <a:gd name="T24" fmla="*/ 1897 w 2090"/>
                <a:gd name="T25" fmla="*/ 163 h 3852"/>
                <a:gd name="T26" fmla="*/ 1897 w 2090"/>
                <a:gd name="T27" fmla="*/ 163 h 3852"/>
                <a:gd name="T28" fmla="*/ 2067 w 2090"/>
                <a:gd name="T29" fmla="*/ 23 h 3852"/>
                <a:gd name="T30" fmla="*/ 2046 w 2090"/>
                <a:gd name="T31" fmla="*/ 32 h 3852"/>
                <a:gd name="T32" fmla="*/ 2058 w 2090"/>
                <a:gd name="T33" fmla="*/ 43 h 3852"/>
                <a:gd name="T34" fmla="*/ 2077 w 2090"/>
                <a:gd name="T35" fmla="*/ 43 h 3852"/>
                <a:gd name="T36" fmla="*/ 2016 w 2090"/>
                <a:gd name="T37" fmla="*/ 264 h 3852"/>
                <a:gd name="T38" fmla="*/ 2016 w 2090"/>
                <a:gd name="T39" fmla="*/ 261 h 3852"/>
                <a:gd name="T40" fmla="*/ 1161 w 2090"/>
                <a:gd name="T41" fmla="*/ 3841 h 3852"/>
                <a:gd name="T42" fmla="*/ 1663 w 2090"/>
                <a:gd name="T43" fmla="*/ 1963 h 3852"/>
                <a:gd name="T44" fmla="*/ 2059 w 2090"/>
                <a:gd name="T45" fmla="*/ 266 h 3852"/>
                <a:gd name="T46" fmla="*/ 2090 w 2090"/>
                <a:gd name="T47" fmla="*/ 26 h 3852"/>
                <a:gd name="T48" fmla="*/ 2088 w 2090"/>
                <a:gd name="T49" fmla="*/ 13 h 3852"/>
                <a:gd name="T50" fmla="*/ 2077 w 2090"/>
                <a:gd name="T51" fmla="*/ 2 h 3852"/>
                <a:gd name="T52" fmla="*/ 2058 w 2090"/>
                <a:gd name="T53" fmla="*/ 2 h 3852"/>
                <a:gd name="T54" fmla="*/ 1873 w 2090"/>
                <a:gd name="T55" fmla="*/ 125 h 3852"/>
                <a:gd name="T56" fmla="*/ 1428 w 2090"/>
                <a:gd name="T57" fmla="*/ 462 h 3852"/>
                <a:gd name="T58" fmla="*/ 936 w 2090"/>
                <a:gd name="T59" fmla="*/ 1028 h 3852"/>
                <a:gd name="T60" fmla="*/ 599 w 2090"/>
                <a:gd name="T61" fmla="*/ 1689 h 3852"/>
                <a:gd name="T62" fmla="*/ 414 w 2090"/>
                <a:gd name="T63" fmla="*/ 2193 h 3852"/>
                <a:gd name="T64" fmla="*/ 261 w 2090"/>
                <a:gd name="T65" fmla="*/ 2622 h 3852"/>
                <a:gd name="T66" fmla="*/ 0 w 2090"/>
                <a:gd name="T67" fmla="*/ 3724 h 3852"/>
                <a:gd name="T68" fmla="*/ 2 w 2090"/>
                <a:gd name="T69" fmla="*/ 3728 h 3852"/>
                <a:gd name="T70" fmla="*/ 2 w 2090"/>
                <a:gd name="T71" fmla="*/ 3736 h 3852"/>
                <a:gd name="T72" fmla="*/ 6 w 2090"/>
                <a:gd name="T73" fmla="*/ 3764 h 3852"/>
                <a:gd name="T74" fmla="*/ 13 w 2090"/>
                <a:gd name="T75" fmla="*/ 3816 h 3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0" h="3852">
                  <a:moveTo>
                    <a:pt x="17" y="3835"/>
                  </a:moveTo>
                  <a:lnTo>
                    <a:pt x="61" y="3827"/>
                  </a:lnTo>
                  <a:lnTo>
                    <a:pt x="59" y="3816"/>
                  </a:lnTo>
                  <a:lnTo>
                    <a:pt x="57" y="3799"/>
                  </a:lnTo>
                  <a:lnTo>
                    <a:pt x="52" y="3764"/>
                  </a:lnTo>
                  <a:lnTo>
                    <a:pt x="50" y="3749"/>
                  </a:lnTo>
                  <a:lnTo>
                    <a:pt x="48" y="3736"/>
                  </a:lnTo>
                  <a:lnTo>
                    <a:pt x="46" y="3728"/>
                  </a:lnTo>
                  <a:lnTo>
                    <a:pt x="46" y="3721"/>
                  </a:lnTo>
                  <a:lnTo>
                    <a:pt x="23" y="3724"/>
                  </a:lnTo>
                  <a:lnTo>
                    <a:pt x="46" y="3724"/>
                  </a:lnTo>
                  <a:lnTo>
                    <a:pt x="46" y="3730"/>
                  </a:lnTo>
                  <a:lnTo>
                    <a:pt x="305" y="2633"/>
                  </a:lnTo>
                  <a:lnTo>
                    <a:pt x="282" y="2628"/>
                  </a:lnTo>
                  <a:lnTo>
                    <a:pt x="303" y="2635"/>
                  </a:lnTo>
                  <a:lnTo>
                    <a:pt x="456" y="2209"/>
                  </a:lnTo>
                  <a:lnTo>
                    <a:pt x="639" y="1706"/>
                  </a:lnTo>
                  <a:lnTo>
                    <a:pt x="618" y="1698"/>
                  </a:lnTo>
                  <a:lnTo>
                    <a:pt x="639" y="1710"/>
                  </a:lnTo>
                  <a:lnTo>
                    <a:pt x="975" y="1055"/>
                  </a:lnTo>
                  <a:lnTo>
                    <a:pt x="954" y="1043"/>
                  </a:lnTo>
                  <a:lnTo>
                    <a:pt x="971" y="1058"/>
                  </a:lnTo>
                  <a:lnTo>
                    <a:pt x="1459" y="495"/>
                  </a:lnTo>
                  <a:lnTo>
                    <a:pt x="1442" y="480"/>
                  </a:lnTo>
                  <a:lnTo>
                    <a:pt x="1455" y="499"/>
                  </a:lnTo>
                  <a:lnTo>
                    <a:pt x="1897" y="163"/>
                  </a:lnTo>
                  <a:lnTo>
                    <a:pt x="1884" y="144"/>
                  </a:lnTo>
                  <a:lnTo>
                    <a:pt x="1897" y="163"/>
                  </a:lnTo>
                  <a:lnTo>
                    <a:pt x="2080" y="42"/>
                  </a:lnTo>
                  <a:lnTo>
                    <a:pt x="2067" y="23"/>
                  </a:lnTo>
                  <a:lnTo>
                    <a:pt x="2044" y="23"/>
                  </a:lnTo>
                  <a:lnTo>
                    <a:pt x="2046" y="32"/>
                  </a:lnTo>
                  <a:lnTo>
                    <a:pt x="2052" y="38"/>
                  </a:lnTo>
                  <a:lnTo>
                    <a:pt x="2058" y="43"/>
                  </a:lnTo>
                  <a:lnTo>
                    <a:pt x="2067" y="45"/>
                  </a:lnTo>
                  <a:lnTo>
                    <a:pt x="2077" y="43"/>
                  </a:lnTo>
                  <a:lnTo>
                    <a:pt x="2046" y="21"/>
                  </a:lnTo>
                  <a:lnTo>
                    <a:pt x="2016" y="264"/>
                  </a:lnTo>
                  <a:lnTo>
                    <a:pt x="2037" y="266"/>
                  </a:lnTo>
                  <a:lnTo>
                    <a:pt x="2016" y="261"/>
                  </a:lnTo>
                  <a:lnTo>
                    <a:pt x="1619" y="1952"/>
                  </a:lnTo>
                  <a:lnTo>
                    <a:pt x="1161" y="3841"/>
                  </a:lnTo>
                  <a:lnTo>
                    <a:pt x="1205" y="3852"/>
                  </a:lnTo>
                  <a:lnTo>
                    <a:pt x="1663" y="1963"/>
                  </a:lnTo>
                  <a:lnTo>
                    <a:pt x="2059" y="272"/>
                  </a:lnTo>
                  <a:lnTo>
                    <a:pt x="2059" y="266"/>
                  </a:lnTo>
                  <a:lnTo>
                    <a:pt x="2059" y="270"/>
                  </a:lnTo>
                  <a:lnTo>
                    <a:pt x="2090" y="26"/>
                  </a:lnTo>
                  <a:lnTo>
                    <a:pt x="2090" y="23"/>
                  </a:lnTo>
                  <a:lnTo>
                    <a:pt x="2088" y="13"/>
                  </a:lnTo>
                  <a:lnTo>
                    <a:pt x="2082" y="7"/>
                  </a:lnTo>
                  <a:lnTo>
                    <a:pt x="2077" y="2"/>
                  </a:lnTo>
                  <a:lnTo>
                    <a:pt x="2067" y="0"/>
                  </a:lnTo>
                  <a:lnTo>
                    <a:pt x="2058" y="2"/>
                  </a:lnTo>
                  <a:lnTo>
                    <a:pt x="2056" y="3"/>
                  </a:lnTo>
                  <a:lnTo>
                    <a:pt x="1873" y="125"/>
                  </a:lnTo>
                  <a:lnTo>
                    <a:pt x="1871" y="127"/>
                  </a:lnTo>
                  <a:lnTo>
                    <a:pt x="1428" y="462"/>
                  </a:lnTo>
                  <a:lnTo>
                    <a:pt x="1425" y="464"/>
                  </a:lnTo>
                  <a:lnTo>
                    <a:pt x="936" y="1028"/>
                  </a:lnTo>
                  <a:lnTo>
                    <a:pt x="934" y="1034"/>
                  </a:lnTo>
                  <a:lnTo>
                    <a:pt x="599" y="1689"/>
                  </a:lnTo>
                  <a:lnTo>
                    <a:pt x="597" y="1691"/>
                  </a:lnTo>
                  <a:lnTo>
                    <a:pt x="414" y="2193"/>
                  </a:lnTo>
                  <a:lnTo>
                    <a:pt x="261" y="2620"/>
                  </a:lnTo>
                  <a:lnTo>
                    <a:pt x="261" y="2622"/>
                  </a:lnTo>
                  <a:lnTo>
                    <a:pt x="2" y="3719"/>
                  </a:lnTo>
                  <a:lnTo>
                    <a:pt x="0" y="3724"/>
                  </a:lnTo>
                  <a:lnTo>
                    <a:pt x="2" y="3728"/>
                  </a:lnTo>
                  <a:lnTo>
                    <a:pt x="0" y="3728"/>
                  </a:lnTo>
                  <a:lnTo>
                    <a:pt x="2" y="3736"/>
                  </a:lnTo>
                  <a:lnTo>
                    <a:pt x="4" y="3749"/>
                  </a:lnTo>
                  <a:lnTo>
                    <a:pt x="6" y="3764"/>
                  </a:lnTo>
                  <a:lnTo>
                    <a:pt x="12" y="3799"/>
                  </a:lnTo>
                  <a:lnTo>
                    <a:pt x="13" y="3816"/>
                  </a:lnTo>
                  <a:lnTo>
                    <a:pt x="17" y="3835"/>
                  </a:lnTo>
                  <a:close/>
                </a:path>
              </a:pathLst>
            </a:cu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3623122" y="2172818"/>
              <a:ext cx="2060575" cy="668338"/>
              <a:chOff x="8893" y="8259"/>
              <a:chExt cx="3244" cy="1053"/>
            </a:xfrm>
          </p:grpSpPr>
          <p:sp>
            <p:nvSpPr>
              <p:cNvPr id="55" name="Freeform 100"/>
              <p:cNvSpPr>
                <a:spLocks/>
              </p:cNvSpPr>
              <p:nvPr/>
            </p:nvSpPr>
            <p:spPr bwMode="auto">
              <a:xfrm>
                <a:off x="8893" y="9268"/>
                <a:ext cx="42" cy="44"/>
              </a:xfrm>
              <a:custGeom>
                <a:avLst/>
                <a:gdLst>
                  <a:gd name="T0" fmla="*/ 0 w 42"/>
                  <a:gd name="T1" fmla="*/ 12 h 44"/>
                  <a:gd name="T2" fmla="*/ 10 w 42"/>
                  <a:gd name="T3" fmla="*/ 44 h 44"/>
                  <a:gd name="T4" fmla="*/ 42 w 42"/>
                  <a:gd name="T5" fmla="*/ 33 h 44"/>
                  <a:gd name="T6" fmla="*/ 33 w 42"/>
                  <a:gd name="T7" fmla="*/ 0 h 44"/>
                  <a:gd name="T8" fmla="*/ 0 w 42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2"/>
                    </a:moveTo>
                    <a:lnTo>
                      <a:pt x="10" y="44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" name="Freeform 99"/>
              <p:cNvSpPr>
                <a:spLocks/>
              </p:cNvSpPr>
              <p:nvPr/>
            </p:nvSpPr>
            <p:spPr bwMode="auto">
              <a:xfrm>
                <a:off x="8958" y="9247"/>
                <a:ext cx="42" cy="44"/>
              </a:xfrm>
              <a:custGeom>
                <a:avLst/>
                <a:gdLst>
                  <a:gd name="T0" fmla="*/ 0 w 42"/>
                  <a:gd name="T1" fmla="*/ 12 h 44"/>
                  <a:gd name="T2" fmla="*/ 10 w 42"/>
                  <a:gd name="T3" fmla="*/ 44 h 44"/>
                  <a:gd name="T4" fmla="*/ 42 w 42"/>
                  <a:gd name="T5" fmla="*/ 33 h 44"/>
                  <a:gd name="T6" fmla="*/ 33 w 42"/>
                  <a:gd name="T7" fmla="*/ 0 h 44"/>
                  <a:gd name="T8" fmla="*/ 0 w 42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2"/>
                    </a:moveTo>
                    <a:lnTo>
                      <a:pt x="10" y="44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" name="Freeform 98"/>
              <p:cNvSpPr>
                <a:spLocks/>
              </p:cNvSpPr>
              <p:nvPr/>
            </p:nvSpPr>
            <p:spPr bwMode="auto">
              <a:xfrm>
                <a:off x="9023" y="9226"/>
                <a:ext cx="42" cy="44"/>
              </a:xfrm>
              <a:custGeom>
                <a:avLst/>
                <a:gdLst>
                  <a:gd name="T0" fmla="*/ 0 w 42"/>
                  <a:gd name="T1" fmla="*/ 12 h 44"/>
                  <a:gd name="T2" fmla="*/ 9 w 42"/>
                  <a:gd name="T3" fmla="*/ 44 h 44"/>
                  <a:gd name="T4" fmla="*/ 42 w 42"/>
                  <a:gd name="T5" fmla="*/ 33 h 44"/>
                  <a:gd name="T6" fmla="*/ 32 w 42"/>
                  <a:gd name="T7" fmla="*/ 0 h 44"/>
                  <a:gd name="T8" fmla="*/ 0 w 42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2"/>
                    </a:moveTo>
                    <a:lnTo>
                      <a:pt x="9" y="44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" name="Freeform 97"/>
              <p:cNvSpPr>
                <a:spLocks/>
              </p:cNvSpPr>
              <p:nvPr/>
            </p:nvSpPr>
            <p:spPr bwMode="auto">
              <a:xfrm>
                <a:off x="9088" y="9207"/>
                <a:ext cx="44" cy="42"/>
              </a:xfrm>
              <a:custGeom>
                <a:avLst/>
                <a:gdLst>
                  <a:gd name="T0" fmla="*/ 0 w 44"/>
                  <a:gd name="T1" fmla="*/ 10 h 42"/>
                  <a:gd name="T2" fmla="*/ 9 w 44"/>
                  <a:gd name="T3" fmla="*/ 42 h 42"/>
                  <a:gd name="T4" fmla="*/ 44 w 44"/>
                  <a:gd name="T5" fmla="*/ 33 h 42"/>
                  <a:gd name="T6" fmla="*/ 34 w 44"/>
                  <a:gd name="T7" fmla="*/ 0 h 42"/>
                  <a:gd name="T8" fmla="*/ 0 w 4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2">
                    <a:moveTo>
                      <a:pt x="0" y="10"/>
                    </a:moveTo>
                    <a:lnTo>
                      <a:pt x="9" y="42"/>
                    </a:lnTo>
                    <a:lnTo>
                      <a:pt x="44" y="33"/>
                    </a:lnTo>
                    <a:lnTo>
                      <a:pt x="34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" name="Freeform 96"/>
              <p:cNvSpPr>
                <a:spLocks/>
              </p:cNvSpPr>
              <p:nvPr/>
            </p:nvSpPr>
            <p:spPr bwMode="auto">
              <a:xfrm>
                <a:off x="9155" y="9186"/>
                <a:ext cx="41" cy="42"/>
              </a:xfrm>
              <a:custGeom>
                <a:avLst/>
                <a:gdLst>
                  <a:gd name="T0" fmla="*/ 0 w 41"/>
                  <a:gd name="T1" fmla="*/ 10 h 42"/>
                  <a:gd name="T2" fmla="*/ 9 w 41"/>
                  <a:gd name="T3" fmla="*/ 42 h 42"/>
                  <a:gd name="T4" fmla="*/ 41 w 41"/>
                  <a:gd name="T5" fmla="*/ 33 h 42"/>
                  <a:gd name="T6" fmla="*/ 32 w 41"/>
                  <a:gd name="T7" fmla="*/ 0 h 42"/>
                  <a:gd name="T8" fmla="*/ 0 w 41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2">
                    <a:moveTo>
                      <a:pt x="0" y="10"/>
                    </a:moveTo>
                    <a:lnTo>
                      <a:pt x="9" y="42"/>
                    </a:lnTo>
                    <a:lnTo>
                      <a:pt x="41" y="33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" name="Freeform 95"/>
              <p:cNvSpPr>
                <a:spLocks/>
              </p:cNvSpPr>
              <p:nvPr/>
            </p:nvSpPr>
            <p:spPr bwMode="auto">
              <a:xfrm>
                <a:off x="9219" y="9165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3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" name="Freeform 94"/>
              <p:cNvSpPr>
                <a:spLocks/>
              </p:cNvSpPr>
              <p:nvPr/>
            </p:nvSpPr>
            <p:spPr bwMode="auto">
              <a:xfrm>
                <a:off x="9284" y="9145"/>
                <a:ext cx="44" cy="41"/>
              </a:xfrm>
              <a:custGeom>
                <a:avLst/>
                <a:gdLst>
                  <a:gd name="T0" fmla="*/ 0 w 44"/>
                  <a:gd name="T1" fmla="*/ 9 h 41"/>
                  <a:gd name="T2" fmla="*/ 10 w 44"/>
                  <a:gd name="T3" fmla="*/ 41 h 41"/>
                  <a:gd name="T4" fmla="*/ 44 w 44"/>
                  <a:gd name="T5" fmla="*/ 32 h 41"/>
                  <a:gd name="T6" fmla="*/ 34 w 44"/>
                  <a:gd name="T7" fmla="*/ 0 h 41"/>
                  <a:gd name="T8" fmla="*/ 0 w 44"/>
                  <a:gd name="T9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">
                    <a:moveTo>
                      <a:pt x="0" y="9"/>
                    </a:moveTo>
                    <a:lnTo>
                      <a:pt x="10" y="41"/>
                    </a:lnTo>
                    <a:lnTo>
                      <a:pt x="44" y="32"/>
                    </a:lnTo>
                    <a:lnTo>
                      <a:pt x="34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" name="Freeform 93"/>
              <p:cNvSpPr>
                <a:spLocks/>
              </p:cNvSpPr>
              <p:nvPr/>
            </p:nvSpPr>
            <p:spPr bwMode="auto">
              <a:xfrm>
                <a:off x="9351" y="9124"/>
                <a:ext cx="42" cy="43"/>
              </a:xfrm>
              <a:custGeom>
                <a:avLst/>
                <a:gdLst>
                  <a:gd name="T0" fmla="*/ 0 w 42"/>
                  <a:gd name="T1" fmla="*/ 11 h 43"/>
                  <a:gd name="T2" fmla="*/ 9 w 42"/>
                  <a:gd name="T3" fmla="*/ 43 h 43"/>
                  <a:gd name="T4" fmla="*/ 42 w 42"/>
                  <a:gd name="T5" fmla="*/ 32 h 43"/>
                  <a:gd name="T6" fmla="*/ 32 w 42"/>
                  <a:gd name="T7" fmla="*/ 0 h 43"/>
                  <a:gd name="T8" fmla="*/ 0 w 42"/>
                  <a:gd name="T9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0" y="11"/>
                    </a:moveTo>
                    <a:lnTo>
                      <a:pt x="9" y="43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" name="Freeform 92"/>
              <p:cNvSpPr>
                <a:spLocks/>
              </p:cNvSpPr>
              <p:nvPr/>
            </p:nvSpPr>
            <p:spPr bwMode="auto">
              <a:xfrm>
                <a:off x="9416" y="9103"/>
                <a:ext cx="42" cy="43"/>
              </a:xfrm>
              <a:custGeom>
                <a:avLst/>
                <a:gdLst>
                  <a:gd name="T0" fmla="*/ 0 w 42"/>
                  <a:gd name="T1" fmla="*/ 11 h 43"/>
                  <a:gd name="T2" fmla="*/ 9 w 42"/>
                  <a:gd name="T3" fmla="*/ 43 h 43"/>
                  <a:gd name="T4" fmla="*/ 42 w 42"/>
                  <a:gd name="T5" fmla="*/ 32 h 43"/>
                  <a:gd name="T6" fmla="*/ 32 w 42"/>
                  <a:gd name="T7" fmla="*/ 0 h 43"/>
                  <a:gd name="T8" fmla="*/ 0 w 42"/>
                  <a:gd name="T9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0" y="11"/>
                    </a:moveTo>
                    <a:lnTo>
                      <a:pt x="9" y="43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" name="Freeform 91"/>
              <p:cNvSpPr>
                <a:spLocks/>
              </p:cNvSpPr>
              <p:nvPr/>
            </p:nvSpPr>
            <p:spPr bwMode="auto">
              <a:xfrm>
                <a:off x="9481" y="9082"/>
                <a:ext cx="43" cy="43"/>
              </a:xfrm>
              <a:custGeom>
                <a:avLst/>
                <a:gdLst>
                  <a:gd name="T0" fmla="*/ 0 w 43"/>
                  <a:gd name="T1" fmla="*/ 11 h 43"/>
                  <a:gd name="T2" fmla="*/ 9 w 43"/>
                  <a:gd name="T3" fmla="*/ 43 h 43"/>
                  <a:gd name="T4" fmla="*/ 43 w 43"/>
                  <a:gd name="T5" fmla="*/ 32 h 43"/>
                  <a:gd name="T6" fmla="*/ 34 w 43"/>
                  <a:gd name="T7" fmla="*/ 0 h 43"/>
                  <a:gd name="T8" fmla="*/ 0 w 43"/>
                  <a:gd name="T9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0" y="11"/>
                    </a:moveTo>
                    <a:lnTo>
                      <a:pt x="9" y="43"/>
                    </a:lnTo>
                    <a:lnTo>
                      <a:pt x="43" y="32"/>
                    </a:lnTo>
                    <a:lnTo>
                      <a:pt x="34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" name="Freeform 90"/>
              <p:cNvSpPr>
                <a:spLocks/>
              </p:cNvSpPr>
              <p:nvPr/>
            </p:nvSpPr>
            <p:spPr bwMode="auto">
              <a:xfrm>
                <a:off x="9547" y="9063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10 w 42"/>
                  <a:gd name="T3" fmla="*/ 42 h 42"/>
                  <a:gd name="T4" fmla="*/ 42 w 42"/>
                  <a:gd name="T5" fmla="*/ 32 h 42"/>
                  <a:gd name="T6" fmla="*/ 33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" name="Freeform 89"/>
              <p:cNvSpPr>
                <a:spLocks/>
              </p:cNvSpPr>
              <p:nvPr/>
            </p:nvSpPr>
            <p:spPr bwMode="auto">
              <a:xfrm>
                <a:off x="9612" y="9042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10 w 42"/>
                  <a:gd name="T3" fmla="*/ 42 h 42"/>
                  <a:gd name="T4" fmla="*/ 42 w 42"/>
                  <a:gd name="T5" fmla="*/ 32 h 42"/>
                  <a:gd name="T6" fmla="*/ 33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" name="Freeform 88"/>
              <p:cNvSpPr>
                <a:spLocks/>
              </p:cNvSpPr>
              <p:nvPr/>
            </p:nvSpPr>
            <p:spPr bwMode="auto">
              <a:xfrm>
                <a:off x="9677" y="9021"/>
                <a:ext cx="44" cy="42"/>
              </a:xfrm>
              <a:custGeom>
                <a:avLst/>
                <a:gdLst>
                  <a:gd name="T0" fmla="*/ 0 w 44"/>
                  <a:gd name="T1" fmla="*/ 9 h 42"/>
                  <a:gd name="T2" fmla="*/ 10 w 44"/>
                  <a:gd name="T3" fmla="*/ 42 h 42"/>
                  <a:gd name="T4" fmla="*/ 44 w 44"/>
                  <a:gd name="T5" fmla="*/ 32 h 42"/>
                  <a:gd name="T6" fmla="*/ 34 w 44"/>
                  <a:gd name="T7" fmla="*/ 0 h 42"/>
                  <a:gd name="T8" fmla="*/ 0 w 44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2">
                    <a:moveTo>
                      <a:pt x="0" y="9"/>
                    </a:moveTo>
                    <a:lnTo>
                      <a:pt x="10" y="42"/>
                    </a:lnTo>
                    <a:lnTo>
                      <a:pt x="44" y="32"/>
                    </a:lnTo>
                    <a:lnTo>
                      <a:pt x="34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" name="Freeform 87"/>
              <p:cNvSpPr>
                <a:spLocks/>
              </p:cNvSpPr>
              <p:nvPr/>
            </p:nvSpPr>
            <p:spPr bwMode="auto">
              <a:xfrm>
                <a:off x="9744" y="9000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" name="Freeform 86"/>
              <p:cNvSpPr>
                <a:spLocks/>
              </p:cNvSpPr>
              <p:nvPr/>
            </p:nvSpPr>
            <p:spPr bwMode="auto">
              <a:xfrm>
                <a:off x="9809" y="8979"/>
                <a:ext cx="42" cy="44"/>
              </a:xfrm>
              <a:custGeom>
                <a:avLst/>
                <a:gdLst>
                  <a:gd name="T0" fmla="*/ 0 w 42"/>
                  <a:gd name="T1" fmla="*/ 11 h 44"/>
                  <a:gd name="T2" fmla="*/ 9 w 42"/>
                  <a:gd name="T3" fmla="*/ 44 h 44"/>
                  <a:gd name="T4" fmla="*/ 42 w 42"/>
                  <a:gd name="T5" fmla="*/ 32 h 44"/>
                  <a:gd name="T6" fmla="*/ 32 w 42"/>
                  <a:gd name="T7" fmla="*/ 0 h 44"/>
                  <a:gd name="T8" fmla="*/ 0 w 42"/>
                  <a:gd name="T9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1"/>
                    </a:moveTo>
                    <a:lnTo>
                      <a:pt x="9" y="44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" name="Freeform 85"/>
              <p:cNvSpPr>
                <a:spLocks/>
              </p:cNvSpPr>
              <p:nvPr/>
            </p:nvSpPr>
            <p:spPr bwMode="auto">
              <a:xfrm>
                <a:off x="9873" y="8958"/>
                <a:ext cx="44" cy="44"/>
              </a:xfrm>
              <a:custGeom>
                <a:avLst/>
                <a:gdLst>
                  <a:gd name="T0" fmla="*/ 0 w 44"/>
                  <a:gd name="T1" fmla="*/ 11 h 44"/>
                  <a:gd name="T2" fmla="*/ 10 w 44"/>
                  <a:gd name="T3" fmla="*/ 44 h 44"/>
                  <a:gd name="T4" fmla="*/ 44 w 44"/>
                  <a:gd name="T5" fmla="*/ 32 h 44"/>
                  <a:gd name="T6" fmla="*/ 35 w 44"/>
                  <a:gd name="T7" fmla="*/ 0 h 44"/>
                  <a:gd name="T8" fmla="*/ 0 w 44"/>
                  <a:gd name="T9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0" y="11"/>
                    </a:moveTo>
                    <a:lnTo>
                      <a:pt x="10" y="44"/>
                    </a:lnTo>
                    <a:lnTo>
                      <a:pt x="44" y="32"/>
                    </a:lnTo>
                    <a:lnTo>
                      <a:pt x="35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" name="Freeform 84"/>
              <p:cNvSpPr>
                <a:spLocks/>
              </p:cNvSpPr>
              <p:nvPr/>
            </p:nvSpPr>
            <p:spPr bwMode="auto">
              <a:xfrm>
                <a:off x="9940" y="8939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10 w 42"/>
                  <a:gd name="T3" fmla="*/ 42 h 42"/>
                  <a:gd name="T4" fmla="*/ 42 w 42"/>
                  <a:gd name="T5" fmla="*/ 32 h 42"/>
                  <a:gd name="T6" fmla="*/ 33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" name="Freeform 83"/>
              <p:cNvSpPr>
                <a:spLocks/>
              </p:cNvSpPr>
              <p:nvPr/>
            </p:nvSpPr>
            <p:spPr bwMode="auto">
              <a:xfrm>
                <a:off x="10005" y="8918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" name="Freeform 82"/>
              <p:cNvSpPr>
                <a:spLocks/>
              </p:cNvSpPr>
              <p:nvPr/>
            </p:nvSpPr>
            <p:spPr bwMode="auto">
              <a:xfrm>
                <a:off x="10070" y="8897"/>
                <a:ext cx="44" cy="42"/>
              </a:xfrm>
              <a:custGeom>
                <a:avLst/>
                <a:gdLst>
                  <a:gd name="T0" fmla="*/ 0 w 44"/>
                  <a:gd name="T1" fmla="*/ 9 h 42"/>
                  <a:gd name="T2" fmla="*/ 9 w 44"/>
                  <a:gd name="T3" fmla="*/ 42 h 42"/>
                  <a:gd name="T4" fmla="*/ 44 w 44"/>
                  <a:gd name="T5" fmla="*/ 32 h 42"/>
                  <a:gd name="T6" fmla="*/ 34 w 44"/>
                  <a:gd name="T7" fmla="*/ 0 h 42"/>
                  <a:gd name="T8" fmla="*/ 0 w 44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2">
                    <a:moveTo>
                      <a:pt x="0" y="9"/>
                    </a:moveTo>
                    <a:lnTo>
                      <a:pt x="9" y="42"/>
                    </a:lnTo>
                    <a:lnTo>
                      <a:pt x="44" y="32"/>
                    </a:lnTo>
                    <a:lnTo>
                      <a:pt x="34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" name="Freeform 81"/>
              <p:cNvSpPr>
                <a:spLocks/>
              </p:cNvSpPr>
              <p:nvPr/>
            </p:nvSpPr>
            <p:spPr bwMode="auto">
              <a:xfrm>
                <a:off x="10137" y="8876"/>
                <a:ext cx="41" cy="42"/>
              </a:xfrm>
              <a:custGeom>
                <a:avLst/>
                <a:gdLst>
                  <a:gd name="T0" fmla="*/ 0 w 41"/>
                  <a:gd name="T1" fmla="*/ 10 h 42"/>
                  <a:gd name="T2" fmla="*/ 9 w 41"/>
                  <a:gd name="T3" fmla="*/ 42 h 42"/>
                  <a:gd name="T4" fmla="*/ 41 w 41"/>
                  <a:gd name="T5" fmla="*/ 32 h 42"/>
                  <a:gd name="T6" fmla="*/ 32 w 41"/>
                  <a:gd name="T7" fmla="*/ 0 h 42"/>
                  <a:gd name="T8" fmla="*/ 0 w 41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2">
                    <a:moveTo>
                      <a:pt x="0" y="10"/>
                    </a:moveTo>
                    <a:lnTo>
                      <a:pt x="9" y="42"/>
                    </a:lnTo>
                    <a:lnTo>
                      <a:pt x="41" y="32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" name="Freeform 80"/>
              <p:cNvSpPr>
                <a:spLocks/>
              </p:cNvSpPr>
              <p:nvPr/>
            </p:nvSpPr>
            <p:spPr bwMode="auto">
              <a:xfrm>
                <a:off x="10201" y="8855"/>
                <a:ext cx="42" cy="44"/>
              </a:xfrm>
              <a:custGeom>
                <a:avLst/>
                <a:gdLst>
                  <a:gd name="T0" fmla="*/ 0 w 42"/>
                  <a:gd name="T1" fmla="*/ 11 h 44"/>
                  <a:gd name="T2" fmla="*/ 10 w 42"/>
                  <a:gd name="T3" fmla="*/ 44 h 44"/>
                  <a:gd name="T4" fmla="*/ 42 w 42"/>
                  <a:gd name="T5" fmla="*/ 32 h 44"/>
                  <a:gd name="T6" fmla="*/ 33 w 42"/>
                  <a:gd name="T7" fmla="*/ 0 h 44"/>
                  <a:gd name="T8" fmla="*/ 0 w 42"/>
                  <a:gd name="T9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1"/>
                    </a:moveTo>
                    <a:lnTo>
                      <a:pt x="10" y="44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10266" y="8834"/>
                <a:ext cx="44" cy="44"/>
              </a:xfrm>
              <a:custGeom>
                <a:avLst/>
                <a:gdLst>
                  <a:gd name="T0" fmla="*/ 0 w 44"/>
                  <a:gd name="T1" fmla="*/ 12 h 44"/>
                  <a:gd name="T2" fmla="*/ 10 w 44"/>
                  <a:gd name="T3" fmla="*/ 44 h 44"/>
                  <a:gd name="T4" fmla="*/ 44 w 44"/>
                  <a:gd name="T5" fmla="*/ 32 h 44"/>
                  <a:gd name="T6" fmla="*/ 35 w 44"/>
                  <a:gd name="T7" fmla="*/ 0 h 44"/>
                  <a:gd name="T8" fmla="*/ 0 w 44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0" y="12"/>
                    </a:moveTo>
                    <a:lnTo>
                      <a:pt x="10" y="44"/>
                    </a:lnTo>
                    <a:lnTo>
                      <a:pt x="44" y="32"/>
                    </a:lnTo>
                    <a:lnTo>
                      <a:pt x="35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" name="Freeform 78"/>
              <p:cNvSpPr>
                <a:spLocks/>
              </p:cNvSpPr>
              <p:nvPr/>
            </p:nvSpPr>
            <p:spPr bwMode="auto">
              <a:xfrm>
                <a:off x="10333" y="8813"/>
                <a:ext cx="42" cy="44"/>
              </a:xfrm>
              <a:custGeom>
                <a:avLst/>
                <a:gdLst>
                  <a:gd name="T0" fmla="*/ 0 w 42"/>
                  <a:gd name="T1" fmla="*/ 12 h 44"/>
                  <a:gd name="T2" fmla="*/ 9 w 42"/>
                  <a:gd name="T3" fmla="*/ 44 h 44"/>
                  <a:gd name="T4" fmla="*/ 42 w 42"/>
                  <a:gd name="T5" fmla="*/ 33 h 44"/>
                  <a:gd name="T6" fmla="*/ 32 w 42"/>
                  <a:gd name="T7" fmla="*/ 0 h 44"/>
                  <a:gd name="T8" fmla="*/ 0 w 42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2"/>
                    </a:moveTo>
                    <a:lnTo>
                      <a:pt x="9" y="44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" name="Freeform 77"/>
              <p:cNvSpPr>
                <a:spLocks/>
              </p:cNvSpPr>
              <p:nvPr/>
            </p:nvSpPr>
            <p:spPr bwMode="auto">
              <a:xfrm>
                <a:off x="10398" y="8794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9 w 42"/>
                  <a:gd name="T3" fmla="*/ 42 h 42"/>
                  <a:gd name="T4" fmla="*/ 42 w 42"/>
                  <a:gd name="T5" fmla="*/ 33 h 42"/>
                  <a:gd name="T6" fmla="*/ 32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9" y="42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" name="Freeform 76"/>
              <p:cNvSpPr>
                <a:spLocks/>
              </p:cNvSpPr>
              <p:nvPr/>
            </p:nvSpPr>
            <p:spPr bwMode="auto">
              <a:xfrm>
                <a:off x="10463" y="8773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9 w 42"/>
                  <a:gd name="T3" fmla="*/ 42 h 42"/>
                  <a:gd name="T4" fmla="*/ 42 w 42"/>
                  <a:gd name="T5" fmla="*/ 33 h 42"/>
                  <a:gd name="T6" fmla="*/ 32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9" y="42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" name="Freeform 75"/>
              <p:cNvSpPr>
                <a:spLocks/>
              </p:cNvSpPr>
              <p:nvPr/>
            </p:nvSpPr>
            <p:spPr bwMode="auto">
              <a:xfrm>
                <a:off x="10529" y="8752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3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" name="Freeform 74"/>
              <p:cNvSpPr>
                <a:spLocks/>
              </p:cNvSpPr>
              <p:nvPr/>
            </p:nvSpPr>
            <p:spPr bwMode="auto">
              <a:xfrm>
                <a:off x="10594" y="8731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3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" name="Freeform 73"/>
              <p:cNvSpPr>
                <a:spLocks/>
              </p:cNvSpPr>
              <p:nvPr/>
            </p:nvSpPr>
            <p:spPr bwMode="auto">
              <a:xfrm>
                <a:off x="10659" y="8710"/>
                <a:ext cx="42" cy="44"/>
              </a:xfrm>
              <a:custGeom>
                <a:avLst/>
                <a:gdLst>
                  <a:gd name="T0" fmla="*/ 0 w 42"/>
                  <a:gd name="T1" fmla="*/ 12 h 44"/>
                  <a:gd name="T2" fmla="*/ 10 w 42"/>
                  <a:gd name="T3" fmla="*/ 44 h 44"/>
                  <a:gd name="T4" fmla="*/ 42 w 42"/>
                  <a:gd name="T5" fmla="*/ 33 h 44"/>
                  <a:gd name="T6" fmla="*/ 32 w 42"/>
                  <a:gd name="T7" fmla="*/ 0 h 44"/>
                  <a:gd name="T8" fmla="*/ 0 w 42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2"/>
                    </a:moveTo>
                    <a:lnTo>
                      <a:pt x="10" y="44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" name="Freeform 72"/>
              <p:cNvSpPr>
                <a:spLocks/>
              </p:cNvSpPr>
              <p:nvPr/>
            </p:nvSpPr>
            <p:spPr bwMode="auto">
              <a:xfrm>
                <a:off x="10726" y="8689"/>
                <a:ext cx="42" cy="44"/>
              </a:xfrm>
              <a:custGeom>
                <a:avLst/>
                <a:gdLst>
                  <a:gd name="T0" fmla="*/ 0 w 42"/>
                  <a:gd name="T1" fmla="*/ 12 h 44"/>
                  <a:gd name="T2" fmla="*/ 9 w 42"/>
                  <a:gd name="T3" fmla="*/ 44 h 44"/>
                  <a:gd name="T4" fmla="*/ 42 w 42"/>
                  <a:gd name="T5" fmla="*/ 33 h 44"/>
                  <a:gd name="T6" fmla="*/ 32 w 42"/>
                  <a:gd name="T7" fmla="*/ 0 h 44"/>
                  <a:gd name="T8" fmla="*/ 0 w 42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2"/>
                    </a:moveTo>
                    <a:lnTo>
                      <a:pt x="9" y="44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" name="Freeform 71"/>
              <p:cNvSpPr>
                <a:spLocks/>
              </p:cNvSpPr>
              <p:nvPr/>
            </p:nvSpPr>
            <p:spPr bwMode="auto">
              <a:xfrm>
                <a:off x="10791" y="8668"/>
                <a:ext cx="42" cy="44"/>
              </a:xfrm>
              <a:custGeom>
                <a:avLst/>
                <a:gdLst>
                  <a:gd name="T0" fmla="*/ 0 w 42"/>
                  <a:gd name="T1" fmla="*/ 12 h 44"/>
                  <a:gd name="T2" fmla="*/ 9 w 42"/>
                  <a:gd name="T3" fmla="*/ 44 h 44"/>
                  <a:gd name="T4" fmla="*/ 42 w 42"/>
                  <a:gd name="T5" fmla="*/ 33 h 44"/>
                  <a:gd name="T6" fmla="*/ 32 w 42"/>
                  <a:gd name="T7" fmla="*/ 0 h 44"/>
                  <a:gd name="T8" fmla="*/ 0 w 42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2"/>
                    </a:moveTo>
                    <a:lnTo>
                      <a:pt x="9" y="44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" name="Freeform 70"/>
              <p:cNvSpPr>
                <a:spLocks/>
              </p:cNvSpPr>
              <p:nvPr/>
            </p:nvSpPr>
            <p:spPr bwMode="auto">
              <a:xfrm>
                <a:off x="10855" y="8649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3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" name="Freeform 69"/>
              <p:cNvSpPr>
                <a:spLocks/>
              </p:cNvSpPr>
              <p:nvPr/>
            </p:nvSpPr>
            <p:spPr bwMode="auto">
              <a:xfrm>
                <a:off x="10922" y="8628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3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3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" name="Freeform 68"/>
              <p:cNvSpPr>
                <a:spLocks/>
              </p:cNvSpPr>
              <p:nvPr/>
            </p:nvSpPr>
            <p:spPr bwMode="auto">
              <a:xfrm>
                <a:off x="10987" y="8608"/>
                <a:ext cx="42" cy="41"/>
              </a:xfrm>
              <a:custGeom>
                <a:avLst/>
                <a:gdLst>
                  <a:gd name="T0" fmla="*/ 0 w 42"/>
                  <a:gd name="T1" fmla="*/ 9 h 41"/>
                  <a:gd name="T2" fmla="*/ 10 w 42"/>
                  <a:gd name="T3" fmla="*/ 41 h 41"/>
                  <a:gd name="T4" fmla="*/ 42 w 42"/>
                  <a:gd name="T5" fmla="*/ 32 h 41"/>
                  <a:gd name="T6" fmla="*/ 32 w 42"/>
                  <a:gd name="T7" fmla="*/ 0 h 41"/>
                  <a:gd name="T8" fmla="*/ 0 w 42"/>
                  <a:gd name="T9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1">
                    <a:moveTo>
                      <a:pt x="0" y="9"/>
                    </a:moveTo>
                    <a:lnTo>
                      <a:pt x="10" y="41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" name="Freeform 67"/>
              <p:cNvSpPr>
                <a:spLocks/>
              </p:cNvSpPr>
              <p:nvPr/>
            </p:nvSpPr>
            <p:spPr bwMode="auto">
              <a:xfrm>
                <a:off x="11052" y="8587"/>
                <a:ext cx="42" cy="43"/>
              </a:xfrm>
              <a:custGeom>
                <a:avLst/>
                <a:gdLst>
                  <a:gd name="T0" fmla="*/ 0 w 42"/>
                  <a:gd name="T1" fmla="*/ 11 h 43"/>
                  <a:gd name="T2" fmla="*/ 9 w 42"/>
                  <a:gd name="T3" fmla="*/ 43 h 43"/>
                  <a:gd name="T4" fmla="*/ 42 w 42"/>
                  <a:gd name="T5" fmla="*/ 32 h 43"/>
                  <a:gd name="T6" fmla="*/ 32 w 42"/>
                  <a:gd name="T7" fmla="*/ 0 h 43"/>
                  <a:gd name="T8" fmla="*/ 0 w 42"/>
                  <a:gd name="T9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0" y="11"/>
                    </a:moveTo>
                    <a:lnTo>
                      <a:pt x="9" y="43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" name="Freeform 66"/>
              <p:cNvSpPr>
                <a:spLocks/>
              </p:cNvSpPr>
              <p:nvPr/>
            </p:nvSpPr>
            <p:spPr bwMode="auto">
              <a:xfrm>
                <a:off x="11119" y="8566"/>
                <a:ext cx="42" cy="43"/>
              </a:xfrm>
              <a:custGeom>
                <a:avLst/>
                <a:gdLst>
                  <a:gd name="T0" fmla="*/ 0 w 42"/>
                  <a:gd name="T1" fmla="*/ 11 h 43"/>
                  <a:gd name="T2" fmla="*/ 9 w 42"/>
                  <a:gd name="T3" fmla="*/ 43 h 43"/>
                  <a:gd name="T4" fmla="*/ 42 w 42"/>
                  <a:gd name="T5" fmla="*/ 32 h 43"/>
                  <a:gd name="T6" fmla="*/ 32 w 42"/>
                  <a:gd name="T7" fmla="*/ 0 h 43"/>
                  <a:gd name="T8" fmla="*/ 0 w 42"/>
                  <a:gd name="T9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0" y="11"/>
                    </a:moveTo>
                    <a:lnTo>
                      <a:pt x="9" y="43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" name="Freeform 65"/>
              <p:cNvSpPr>
                <a:spLocks/>
              </p:cNvSpPr>
              <p:nvPr/>
            </p:nvSpPr>
            <p:spPr bwMode="auto">
              <a:xfrm>
                <a:off x="11183" y="8545"/>
                <a:ext cx="42" cy="43"/>
              </a:xfrm>
              <a:custGeom>
                <a:avLst/>
                <a:gdLst>
                  <a:gd name="T0" fmla="*/ 0 w 42"/>
                  <a:gd name="T1" fmla="*/ 11 h 43"/>
                  <a:gd name="T2" fmla="*/ 10 w 42"/>
                  <a:gd name="T3" fmla="*/ 43 h 43"/>
                  <a:gd name="T4" fmla="*/ 42 w 42"/>
                  <a:gd name="T5" fmla="*/ 32 h 43"/>
                  <a:gd name="T6" fmla="*/ 33 w 42"/>
                  <a:gd name="T7" fmla="*/ 0 h 43"/>
                  <a:gd name="T8" fmla="*/ 0 w 42"/>
                  <a:gd name="T9" fmla="*/ 1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3">
                    <a:moveTo>
                      <a:pt x="0" y="11"/>
                    </a:moveTo>
                    <a:lnTo>
                      <a:pt x="10" y="43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" name="Freeform 64"/>
              <p:cNvSpPr>
                <a:spLocks/>
              </p:cNvSpPr>
              <p:nvPr/>
            </p:nvSpPr>
            <p:spPr bwMode="auto">
              <a:xfrm>
                <a:off x="11248" y="8526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10 w 42"/>
                  <a:gd name="T3" fmla="*/ 42 h 42"/>
                  <a:gd name="T4" fmla="*/ 42 w 42"/>
                  <a:gd name="T5" fmla="*/ 32 h 42"/>
                  <a:gd name="T6" fmla="*/ 33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" name="Freeform 63"/>
              <p:cNvSpPr>
                <a:spLocks/>
              </p:cNvSpPr>
              <p:nvPr/>
            </p:nvSpPr>
            <p:spPr bwMode="auto">
              <a:xfrm>
                <a:off x="11315" y="8505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10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" name="Freeform 62"/>
              <p:cNvSpPr>
                <a:spLocks/>
              </p:cNvSpPr>
              <p:nvPr/>
            </p:nvSpPr>
            <p:spPr bwMode="auto">
              <a:xfrm>
                <a:off x="11380" y="8484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" name="Freeform 61"/>
              <p:cNvSpPr>
                <a:spLocks/>
              </p:cNvSpPr>
              <p:nvPr/>
            </p:nvSpPr>
            <p:spPr bwMode="auto">
              <a:xfrm>
                <a:off x="11445" y="8463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" name="Freeform 60"/>
              <p:cNvSpPr>
                <a:spLocks/>
              </p:cNvSpPr>
              <p:nvPr/>
            </p:nvSpPr>
            <p:spPr bwMode="auto">
              <a:xfrm>
                <a:off x="11511" y="8442"/>
                <a:ext cx="42" cy="44"/>
              </a:xfrm>
              <a:custGeom>
                <a:avLst/>
                <a:gdLst>
                  <a:gd name="T0" fmla="*/ 0 w 42"/>
                  <a:gd name="T1" fmla="*/ 11 h 44"/>
                  <a:gd name="T2" fmla="*/ 10 w 42"/>
                  <a:gd name="T3" fmla="*/ 44 h 44"/>
                  <a:gd name="T4" fmla="*/ 42 w 42"/>
                  <a:gd name="T5" fmla="*/ 32 h 44"/>
                  <a:gd name="T6" fmla="*/ 33 w 42"/>
                  <a:gd name="T7" fmla="*/ 0 h 44"/>
                  <a:gd name="T8" fmla="*/ 0 w 42"/>
                  <a:gd name="T9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1"/>
                    </a:moveTo>
                    <a:lnTo>
                      <a:pt x="10" y="44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" name="Freeform 59"/>
              <p:cNvSpPr>
                <a:spLocks/>
              </p:cNvSpPr>
              <p:nvPr/>
            </p:nvSpPr>
            <p:spPr bwMode="auto">
              <a:xfrm>
                <a:off x="11576" y="8421"/>
                <a:ext cx="42" cy="44"/>
              </a:xfrm>
              <a:custGeom>
                <a:avLst/>
                <a:gdLst>
                  <a:gd name="T0" fmla="*/ 0 w 42"/>
                  <a:gd name="T1" fmla="*/ 11 h 44"/>
                  <a:gd name="T2" fmla="*/ 10 w 42"/>
                  <a:gd name="T3" fmla="*/ 44 h 44"/>
                  <a:gd name="T4" fmla="*/ 42 w 42"/>
                  <a:gd name="T5" fmla="*/ 32 h 44"/>
                  <a:gd name="T6" fmla="*/ 33 w 42"/>
                  <a:gd name="T7" fmla="*/ 0 h 44"/>
                  <a:gd name="T8" fmla="*/ 0 w 42"/>
                  <a:gd name="T9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1"/>
                    </a:moveTo>
                    <a:lnTo>
                      <a:pt x="10" y="44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" name="Freeform 58"/>
              <p:cNvSpPr>
                <a:spLocks/>
              </p:cNvSpPr>
              <p:nvPr/>
            </p:nvSpPr>
            <p:spPr bwMode="auto">
              <a:xfrm>
                <a:off x="11641" y="8400"/>
                <a:ext cx="42" cy="44"/>
              </a:xfrm>
              <a:custGeom>
                <a:avLst/>
                <a:gdLst>
                  <a:gd name="T0" fmla="*/ 0 w 42"/>
                  <a:gd name="T1" fmla="*/ 11 h 44"/>
                  <a:gd name="T2" fmla="*/ 10 w 42"/>
                  <a:gd name="T3" fmla="*/ 44 h 44"/>
                  <a:gd name="T4" fmla="*/ 42 w 42"/>
                  <a:gd name="T5" fmla="*/ 32 h 44"/>
                  <a:gd name="T6" fmla="*/ 32 w 42"/>
                  <a:gd name="T7" fmla="*/ 0 h 44"/>
                  <a:gd name="T8" fmla="*/ 0 w 42"/>
                  <a:gd name="T9" fmla="*/ 1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1"/>
                    </a:moveTo>
                    <a:lnTo>
                      <a:pt x="10" y="44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" name="Freeform 57"/>
              <p:cNvSpPr>
                <a:spLocks/>
              </p:cNvSpPr>
              <p:nvPr/>
            </p:nvSpPr>
            <p:spPr bwMode="auto">
              <a:xfrm>
                <a:off x="11708" y="8381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" name="Freeform 56"/>
              <p:cNvSpPr>
                <a:spLocks/>
              </p:cNvSpPr>
              <p:nvPr/>
            </p:nvSpPr>
            <p:spPr bwMode="auto">
              <a:xfrm>
                <a:off x="11773" y="8360"/>
                <a:ext cx="42" cy="42"/>
              </a:xfrm>
              <a:custGeom>
                <a:avLst/>
                <a:gdLst>
                  <a:gd name="T0" fmla="*/ 0 w 42"/>
                  <a:gd name="T1" fmla="*/ 9 h 42"/>
                  <a:gd name="T2" fmla="*/ 9 w 42"/>
                  <a:gd name="T3" fmla="*/ 42 h 42"/>
                  <a:gd name="T4" fmla="*/ 42 w 42"/>
                  <a:gd name="T5" fmla="*/ 32 h 42"/>
                  <a:gd name="T6" fmla="*/ 32 w 42"/>
                  <a:gd name="T7" fmla="*/ 0 h 42"/>
                  <a:gd name="T8" fmla="*/ 0 w 42"/>
                  <a:gd name="T9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9"/>
                    </a:moveTo>
                    <a:lnTo>
                      <a:pt x="9" y="42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" name="Freeform 55"/>
              <p:cNvSpPr>
                <a:spLocks/>
              </p:cNvSpPr>
              <p:nvPr/>
            </p:nvSpPr>
            <p:spPr bwMode="auto">
              <a:xfrm>
                <a:off x="11837" y="8339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2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1" name="Freeform 54"/>
              <p:cNvSpPr>
                <a:spLocks/>
              </p:cNvSpPr>
              <p:nvPr/>
            </p:nvSpPr>
            <p:spPr bwMode="auto">
              <a:xfrm>
                <a:off x="11904" y="8318"/>
                <a:ext cx="42" cy="42"/>
              </a:xfrm>
              <a:custGeom>
                <a:avLst/>
                <a:gdLst>
                  <a:gd name="T0" fmla="*/ 0 w 42"/>
                  <a:gd name="T1" fmla="*/ 10 h 42"/>
                  <a:gd name="T2" fmla="*/ 10 w 42"/>
                  <a:gd name="T3" fmla="*/ 42 h 42"/>
                  <a:gd name="T4" fmla="*/ 42 w 42"/>
                  <a:gd name="T5" fmla="*/ 32 h 42"/>
                  <a:gd name="T6" fmla="*/ 33 w 42"/>
                  <a:gd name="T7" fmla="*/ 0 h 42"/>
                  <a:gd name="T8" fmla="*/ 0 w 42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0"/>
                    </a:moveTo>
                    <a:lnTo>
                      <a:pt x="10" y="42"/>
                    </a:lnTo>
                    <a:lnTo>
                      <a:pt x="42" y="32"/>
                    </a:lnTo>
                    <a:lnTo>
                      <a:pt x="33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2" name="Freeform 53"/>
              <p:cNvSpPr>
                <a:spLocks/>
              </p:cNvSpPr>
              <p:nvPr/>
            </p:nvSpPr>
            <p:spPr bwMode="auto">
              <a:xfrm>
                <a:off x="11969" y="8297"/>
                <a:ext cx="42" cy="44"/>
              </a:xfrm>
              <a:custGeom>
                <a:avLst/>
                <a:gdLst>
                  <a:gd name="T0" fmla="*/ 0 w 42"/>
                  <a:gd name="T1" fmla="*/ 12 h 44"/>
                  <a:gd name="T2" fmla="*/ 10 w 42"/>
                  <a:gd name="T3" fmla="*/ 44 h 44"/>
                  <a:gd name="T4" fmla="*/ 42 w 42"/>
                  <a:gd name="T5" fmla="*/ 32 h 44"/>
                  <a:gd name="T6" fmla="*/ 32 w 42"/>
                  <a:gd name="T7" fmla="*/ 0 h 44"/>
                  <a:gd name="T8" fmla="*/ 0 w 42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2"/>
                    </a:moveTo>
                    <a:lnTo>
                      <a:pt x="10" y="44"/>
                    </a:lnTo>
                    <a:lnTo>
                      <a:pt x="42" y="32"/>
                    </a:lnTo>
                    <a:lnTo>
                      <a:pt x="3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3" name="Freeform 52"/>
              <p:cNvSpPr>
                <a:spLocks/>
              </p:cNvSpPr>
              <p:nvPr/>
            </p:nvSpPr>
            <p:spPr bwMode="auto">
              <a:xfrm>
                <a:off x="12034" y="8276"/>
                <a:ext cx="42" cy="44"/>
              </a:xfrm>
              <a:custGeom>
                <a:avLst/>
                <a:gdLst>
                  <a:gd name="T0" fmla="*/ 0 w 42"/>
                  <a:gd name="T1" fmla="*/ 12 h 44"/>
                  <a:gd name="T2" fmla="*/ 9 w 42"/>
                  <a:gd name="T3" fmla="*/ 44 h 44"/>
                  <a:gd name="T4" fmla="*/ 42 w 42"/>
                  <a:gd name="T5" fmla="*/ 33 h 44"/>
                  <a:gd name="T6" fmla="*/ 32 w 42"/>
                  <a:gd name="T7" fmla="*/ 0 h 44"/>
                  <a:gd name="T8" fmla="*/ 0 w 42"/>
                  <a:gd name="T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12"/>
                    </a:moveTo>
                    <a:lnTo>
                      <a:pt x="9" y="44"/>
                    </a:lnTo>
                    <a:lnTo>
                      <a:pt x="42" y="33"/>
                    </a:lnTo>
                    <a:lnTo>
                      <a:pt x="3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4" name="Freeform 51"/>
              <p:cNvSpPr>
                <a:spLocks/>
              </p:cNvSpPr>
              <p:nvPr/>
            </p:nvSpPr>
            <p:spPr bwMode="auto">
              <a:xfrm>
                <a:off x="12099" y="8259"/>
                <a:ext cx="38" cy="40"/>
              </a:xfrm>
              <a:custGeom>
                <a:avLst/>
                <a:gdLst>
                  <a:gd name="T0" fmla="*/ 0 w 38"/>
                  <a:gd name="T1" fmla="*/ 8 h 40"/>
                  <a:gd name="T2" fmla="*/ 9 w 38"/>
                  <a:gd name="T3" fmla="*/ 40 h 40"/>
                  <a:gd name="T4" fmla="*/ 38 w 38"/>
                  <a:gd name="T5" fmla="*/ 32 h 40"/>
                  <a:gd name="T6" fmla="*/ 28 w 38"/>
                  <a:gd name="T7" fmla="*/ 0 h 40"/>
                  <a:gd name="T8" fmla="*/ 0 w 38"/>
                  <a:gd name="T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0">
                    <a:moveTo>
                      <a:pt x="0" y="8"/>
                    </a:moveTo>
                    <a:lnTo>
                      <a:pt x="9" y="40"/>
                    </a:lnTo>
                    <a:lnTo>
                      <a:pt x="38" y="32"/>
                    </a:lnTo>
                    <a:lnTo>
                      <a:pt x="28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05" name="Rectangle 101"/>
            <p:cNvSpPr>
              <a:spLocks noChangeArrowheads="1"/>
            </p:cNvSpPr>
            <p:nvPr/>
          </p:nvSpPr>
          <p:spPr bwMode="auto">
            <a:xfrm>
              <a:off x="2489647" y="4254031"/>
              <a:ext cx="846138" cy="32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Rectangle 102"/>
            <p:cNvSpPr>
              <a:spLocks noChangeArrowheads="1"/>
            </p:cNvSpPr>
            <p:nvPr/>
          </p:nvSpPr>
          <p:spPr bwMode="auto">
            <a:xfrm>
              <a:off x="2559497" y="4263556"/>
              <a:ext cx="809625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smtClean="0">
                  <a:ln>
                    <a:noFill/>
                  </a:ln>
                  <a:solidFill>
                    <a:srgbClr val="000099"/>
                  </a:solidFill>
                  <a:effectLst/>
                  <a:ea typeface="Times New Roman" panose="02020603050405020304" pitchFamily="18" charset="0"/>
                </a:rPr>
                <a:t>Traction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7" name="Rectangle 103"/>
            <p:cNvSpPr>
              <a:spLocks noChangeArrowheads="1"/>
            </p:cNvSpPr>
            <p:nvPr/>
          </p:nvSpPr>
          <p:spPr bwMode="auto">
            <a:xfrm>
              <a:off x="4488310" y="4263556"/>
              <a:ext cx="1152525" cy="32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Rectangle 104"/>
            <p:cNvSpPr>
              <a:spLocks noChangeArrowheads="1"/>
            </p:cNvSpPr>
            <p:nvPr/>
          </p:nvSpPr>
          <p:spPr bwMode="auto">
            <a:xfrm>
              <a:off x="4365908" y="4247502"/>
              <a:ext cx="1120775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ea typeface="Times New Roman" panose="02020603050405020304" pitchFamily="18" charset="0"/>
                </a:rPr>
                <a:t>Compression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>
              <a:off x="4716910" y="2236318"/>
              <a:ext cx="85725" cy="249238"/>
            </a:xfrm>
            <a:custGeom>
              <a:avLst/>
              <a:gdLst>
                <a:gd name="T0" fmla="*/ 136 w 136"/>
                <a:gd name="T1" fmla="*/ 11 h 392"/>
                <a:gd name="T2" fmla="*/ 92 w 136"/>
                <a:gd name="T3" fmla="*/ 0 h 392"/>
                <a:gd name="T4" fmla="*/ 0 w 136"/>
                <a:gd name="T5" fmla="*/ 381 h 392"/>
                <a:gd name="T6" fmla="*/ 44 w 136"/>
                <a:gd name="T7" fmla="*/ 392 h 392"/>
                <a:gd name="T8" fmla="*/ 136 w 136"/>
                <a:gd name="T9" fmla="*/ 1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92">
                  <a:moveTo>
                    <a:pt x="136" y="11"/>
                  </a:moveTo>
                  <a:lnTo>
                    <a:pt x="92" y="0"/>
                  </a:lnTo>
                  <a:lnTo>
                    <a:pt x="0" y="381"/>
                  </a:lnTo>
                  <a:lnTo>
                    <a:pt x="44" y="392"/>
                  </a:lnTo>
                  <a:lnTo>
                    <a:pt x="13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Rectangle 106"/>
            <p:cNvSpPr>
              <a:spLocks noChangeArrowheads="1"/>
            </p:cNvSpPr>
            <p:nvPr/>
          </p:nvSpPr>
          <p:spPr bwMode="auto">
            <a:xfrm>
              <a:off x="5258247" y="2479206"/>
              <a:ext cx="2098675" cy="538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Rectangle 107"/>
            <p:cNvSpPr>
              <a:spLocks noChangeArrowheads="1"/>
            </p:cNvSpPr>
            <p:nvPr/>
          </p:nvSpPr>
          <p:spPr bwMode="auto">
            <a:xfrm>
              <a:off x="5134327" y="2617238"/>
              <a:ext cx="2114661" cy="136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400" b="1" i="0" u="none" strike="noStrike" cap="none" normalizeH="0" baseline="0" dirty="0" smtClean="0">
                  <a:ln>
                    <a:noFill/>
                  </a:ln>
                  <a:effectLst/>
                  <a:cs typeface="Times New Roman" panose="02020603050405020304" pitchFamily="18" charset="0"/>
                </a:rPr>
                <a:t>Permanent </a:t>
              </a:r>
              <a:r>
                <a:rPr kumimoji="0" lang="fr-FR" sz="1400" b="1" i="0" u="none" strike="noStrike" cap="none" normalizeH="0" baseline="0" dirty="0" err="1" smtClean="0">
                  <a:ln>
                    <a:noFill/>
                  </a:ln>
                  <a:effectLst/>
                  <a:cs typeface="Times New Roman" panose="02020603050405020304" pitchFamily="18" charset="0"/>
                </a:rPr>
                <a:t>softening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4554985" y="3091981"/>
              <a:ext cx="2801937" cy="74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4862960" y="3101506"/>
              <a:ext cx="2311400" cy="30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effectLst/>
                  <a:cs typeface="Times New Roman" panose="02020603050405020304" pitchFamily="18" charset="0"/>
                </a:rPr>
                <a:t>Reduced yield strength after load reversal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</a:endParaRPr>
            </a:p>
          </p:txBody>
        </p:sp>
        <p:grpSp>
          <p:nvGrpSpPr>
            <p:cNvPr id="114" name="Group 113"/>
            <p:cNvGrpSpPr>
              <a:grpSpLocks/>
            </p:cNvGrpSpPr>
            <p:nvPr/>
          </p:nvGrpSpPr>
          <p:grpSpPr bwMode="auto">
            <a:xfrm>
              <a:off x="3616772" y="3398368"/>
              <a:ext cx="1217613" cy="669925"/>
              <a:chOff x="8882" y="10190"/>
              <a:chExt cx="1918" cy="1055"/>
            </a:xfrm>
          </p:grpSpPr>
          <p:sp>
            <p:nvSpPr>
              <p:cNvPr id="115" name="Freeform 115"/>
              <p:cNvSpPr>
                <a:spLocks/>
              </p:cNvSpPr>
              <p:nvPr/>
            </p:nvSpPr>
            <p:spPr bwMode="auto">
              <a:xfrm>
                <a:off x="9048" y="10190"/>
                <a:ext cx="1752" cy="983"/>
              </a:xfrm>
              <a:custGeom>
                <a:avLst/>
                <a:gdLst>
                  <a:gd name="T0" fmla="*/ 0 w 1752"/>
                  <a:gd name="T1" fmla="*/ 943 h 983"/>
                  <a:gd name="T2" fmla="*/ 21 w 1752"/>
                  <a:gd name="T3" fmla="*/ 983 h 983"/>
                  <a:gd name="T4" fmla="*/ 1752 w 1752"/>
                  <a:gd name="T5" fmla="*/ 40 h 983"/>
                  <a:gd name="T6" fmla="*/ 1731 w 1752"/>
                  <a:gd name="T7" fmla="*/ 0 h 983"/>
                  <a:gd name="T8" fmla="*/ 0 w 1752"/>
                  <a:gd name="T9" fmla="*/ 94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2" h="983">
                    <a:moveTo>
                      <a:pt x="0" y="943"/>
                    </a:moveTo>
                    <a:lnTo>
                      <a:pt x="21" y="983"/>
                    </a:lnTo>
                    <a:lnTo>
                      <a:pt x="1752" y="40"/>
                    </a:lnTo>
                    <a:lnTo>
                      <a:pt x="1731" y="0"/>
                    </a:lnTo>
                    <a:lnTo>
                      <a:pt x="0" y="9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6" name="Freeform 114"/>
              <p:cNvSpPr>
                <a:spLocks/>
              </p:cNvSpPr>
              <p:nvPr/>
            </p:nvSpPr>
            <p:spPr bwMode="auto">
              <a:xfrm>
                <a:off x="8882" y="11058"/>
                <a:ext cx="227" cy="187"/>
              </a:xfrm>
              <a:custGeom>
                <a:avLst/>
                <a:gdLst>
                  <a:gd name="T0" fmla="*/ 129 w 227"/>
                  <a:gd name="T1" fmla="*/ 0 h 187"/>
                  <a:gd name="T2" fmla="*/ 0 w 227"/>
                  <a:gd name="T3" fmla="*/ 187 h 187"/>
                  <a:gd name="T4" fmla="*/ 227 w 227"/>
                  <a:gd name="T5" fmla="*/ 179 h 187"/>
                  <a:gd name="T6" fmla="*/ 129 w 227"/>
                  <a:gd name="T7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7" h="187">
                    <a:moveTo>
                      <a:pt x="129" y="0"/>
                    </a:moveTo>
                    <a:lnTo>
                      <a:pt x="0" y="187"/>
                    </a:lnTo>
                    <a:lnTo>
                      <a:pt x="227" y="179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17" name="Group 125"/>
            <p:cNvGrpSpPr>
              <a:grpSpLocks/>
            </p:cNvGrpSpPr>
            <p:nvPr/>
          </p:nvGrpSpPr>
          <p:grpSpPr bwMode="auto">
            <a:xfrm>
              <a:off x="4769297" y="2356968"/>
              <a:ext cx="512763" cy="392113"/>
              <a:chOff x="10697" y="8548"/>
              <a:chExt cx="807" cy="617"/>
            </a:xfrm>
          </p:grpSpPr>
          <p:sp>
            <p:nvSpPr>
              <p:cNvPr id="118" name="Freeform 127"/>
              <p:cNvSpPr>
                <a:spLocks/>
              </p:cNvSpPr>
              <p:nvPr/>
            </p:nvSpPr>
            <p:spPr bwMode="auto">
              <a:xfrm>
                <a:off x="10842" y="8649"/>
                <a:ext cx="662" cy="516"/>
              </a:xfrm>
              <a:custGeom>
                <a:avLst/>
                <a:gdLst>
                  <a:gd name="T0" fmla="*/ 635 w 662"/>
                  <a:gd name="T1" fmla="*/ 516 h 516"/>
                  <a:gd name="T2" fmla="*/ 662 w 662"/>
                  <a:gd name="T3" fmla="*/ 480 h 516"/>
                  <a:gd name="T4" fmla="*/ 27 w 662"/>
                  <a:gd name="T5" fmla="*/ 0 h 516"/>
                  <a:gd name="T6" fmla="*/ 0 w 662"/>
                  <a:gd name="T7" fmla="*/ 37 h 516"/>
                  <a:gd name="T8" fmla="*/ 635 w 662"/>
                  <a:gd name="T9" fmla="*/ 516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2" h="516">
                    <a:moveTo>
                      <a:pt x="635" y="516"/>
                    </a:moveTo>
                    <a:lnTo>
                      <a:pt x="662" y="480"/>
                    </a:lnTo>
                    <a:lnTo>
                      <a:pt x="27" y="0"/>
                    </a:lnTo>
                    <a:lnTo>
                      <a:pt x="0" y="37"/>
                    </a:lnTo>
                    <a:lnTo>
                      <a:pt x="635" y="5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9" name="Freeform 126"/>
              <p:cNvSpPr>
                <a:spLocks/>
              </p:cNvSpPr>
              <p:nvPr/>
            </p:nvSpPr>
            <p:spPr bwMode="auto">
              <a:xfrm>
                <a:off x="10697" y="8548"/>
                <a:ext cx="225" cy="204"/>
              </a:xfrm>
              <a:custGeom>
                <a:avLst/>
                <a:gdLst>
                  <a:gd name="T0" fmla="*/ 225 w 225"/>
                  <a:gd name="T1" fmla="*/ 40 h 204"/>
                  <a:gd name="T2" fmla="*/ 0 w 225"/>
                  <a:gd name="T3" fmla="*/ 0 h 204"/>
                  <a:gd name="T4" fmla="*/ 103 w 225"/>
                  <a:gd name="T5" fmla="*/ 204 h 204"/>
                  <a:gd name="T6" fmla="*/ 225 w 225"/>
                  <a:gd name="T7" fmla="*/ 4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5" h="204">
                    <a:moveTo>
                      <a:pt x="225" y="40"/>
                    </a:moveTo>
                    <a:lnTo>
                      <a:pt x="0" y="0"/>
                    </a:lnTo>
                    <a:lnTo>
                      <a:pt x="103" y="204"/>
                    </a:lnTo>
                    <a:lnTo>
                      <a:pt x="225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20" name="Rectangle 297"/>
            <p:cNvSpPr>
              <a:spLocks noChangeArrowheads="1"/>
            </p:cNvSpPr>
            <p:nvPr/>
          </p:nvSpPr>
          <p:spPr bwMode="auto">
            <a:xfrm>
              <a:off x="1406972" y="2406181"/>
              <a:ext cx="996950" cy="32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Rectangle 298"/>
            <p:cNvSpPr>
              <a:spLocks noChangeArrowheads="1"/>
            </p:cNvSpPr>
            <p:nvPr/>
          </p:nvSpPr>
          <p:spPr bwMode="auto">
            <a:xfrm>
              <a:off x="1238073" y="2445164"/>
              <a:ext cx="962025" cy="30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99"/>
                  </a:solidFill>
                  <a:effectLst/>
                  <a:ea typeface="Times New Roman" panose="02020603050405020304" pitchFamily="18" charset="0"/>
                </a:rPr>
                <a:t>Stress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3764095" y="2033344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 smtClean="0">
                  <a:latin typeface="Calibri" panose="020F0502020204030204" pitchFamily="34" charset="0"/>
                </a:rPr>
                <a:t>σ</a:t>
              </a:r>
              <a:r>
                <a:rPr lang="fr-FR" b="1" baseline="-25000" dirty="0" smtClean="0"/>
                <a:t>F</a:t>
              </a:r>
              <a:endParaRPr lang="fr-FR" b="1" baseline="-25000" dirty="0"/>
            </a:p>
          </p:txBody>
        </p:sp>
        <p:sp>
          <p:nvSpPr>
            <p:cNvPr id="123" name="ZoneTexte 122"/>
            <p:cNvSpPr txBox="1"/>
            <p:nvPr/>
          </p:nvSpPr>
          <p:spPr>
            <a:xfrm>
              <a:off x="3182877" y="3773529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 smtClean="0">
                  <a:latin typeface="Calibri" panose="020F0502020204030204" pitchFamily="34" charset="0"/>
                </a:rPr>
                <a:t>σ</a:t>
              </a:r>
              <a:r>
                <a:rPr lang="fr-FR" b="1" baseline="-25000" dirty="0" smtClean="0"/>
                <a:t>B</a:t>
              </a:r>
              <a:endParaRPr lang="fr-FR" b="1" baseline="-25000" dirty="0"/>
            </a:p>
          </p:txBody>
        </p:sp>
        <p:sp>
          <p:nvSpPr>
            <p:cNvPr id="124" name="ZoneTexte 123"/>
            <p:cNvSpPr txBox="1"/>
            <p:nvPr/>
          </p:nvSpPr>
          <p:spPr>
            <a:xfrm>
              <a:off x="3374378" y="2803534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 smtClean="0">
                  <a:latin typeface="Calibri" panose="020F0502020204030204" pitchFamily="34" charset="0"/>
                </a:rPr>
                <a:t>σ</a:t>
              </a:r>
              <a:r>
                <a:rPr lang="fr-FR" b="1" baseline="-25000" dirty="0"/>
                <a:t>R</a:t>
              </a:r>
            </a:p>
          </p:txBody>
        </p:sp>
        <p:cxnSp>
          <p:nvCxnSpPr>
            <p:cNvPr id="125" name="Connecteur droit 124"/>
            <p:cNvCxnSpPr>
              <a:stCxn id="81" idx="1"/>
            </p:cNvCxnSpPr>
            <p:nvPr/>
          </p:nvCxnSpPr>
          <p:spPr>
            <a:xfrm flipH="1">
              <a:off x="2125014" y="2499053"/>
              <a:ext cx="2584928" cy="10536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65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Bauschinger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: « composite » model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128533"/>
              </p:ext>
            </p:extLst>
          </p:nvPr>
        </p:nvGraphicFramePr>
        <p:xfrm>
          <a:off x="1217613" y="1152525"/>
          <a:ext cx="6680200" cy="526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Picture" r:id="rId3" imgW="2494440" imgH="1964160" progId="Word.Picture.8">
                  <p:embed/>
                </p:oleObj>
              </mc:Choice>
              <mc:Fallback>
                <p:oleObj name="Picture" r:id="rId3" imgW="2494440" imgH="196416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1152525"/>
                        <a:ext cx="6680200" cy="526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Deformation</a:t>
            </a:r>
            <a:r>
              <a:rPr lang="fr-FR" dirty="0"/>
              <a:t> substructures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604237"/>
              </p:ext>
            </p:extLst>
          </p:nvPr>
        </p:nvGraphicFramePr>
        <p:xfrm>
          <a:off x="2618581" y="1484312"/>
          <a:ext cx="4110037" cy="285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8" name="Document" r:id="rId3" imgW="5315712" imgH="3691128" progId="Word.Document.8">
                  <p:embed/>
                </p:oleObj>
              </mc:Choice>
              <mc:Fallback>
                <p:oleObj name="Document" r:id="rId3" imgW="5315712" imgH="369112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8581" y="1484312"/>
                        <a:ext cx="4110037" cy="285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29318"/>
              </p:ext>
            </p:extLst>
          </p:nvPr>
        </p:nvGraphicFramePr>
        <p:xfrm>
          <a:off x="2664618" y="4306887"/>
          <a:ext cx="4327525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" name="Document" r:id="rId5" imgW="4829556" imgH="2403348" progId="Word.Document.8">
                  <p:embed/>
                </p:oleObj>
              </mc:Choice>
              <mc:Fallback>
                <p:oleObj name="Document" r:id="rId5" imgW="4829556" imgH="24033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4618" y="4306887"/>
                        <a:ext cx="4327525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97979" y="1566802"/>
            <a:ext cx="2352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copper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single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crystal</a:t>
            </a:r>
            <a:endParaRPr lang="fr-FR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3550443" y="3100387"/>
            <a:ext cx="101600" cy="1444625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4795043" y="2640012"/>
            <a:ext cx="88900" cy="19050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6014243" y="2513012"/>
            <a:ext cx="469900" cy="19685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0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Vein-like structure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992518"/>
              </p:ext>
            </p:extLst>
          </p:nvPr>
        </p:nvGraphicFramePr>
        <p:xfrm>
          <a:off x="3612947" y="1531660"/>
          <a:ext cx="27432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Image Photo Editor" r:id="rId3" imgW="23663403" imgH="39428571" progId="MSPhotoEd.3">
                  <p:embed/>
                </p:oleObj>
              </mc:Choice>
              <mc:Fallback>
                <p:oleObj name="Image Photo Editor" r:id="rId3" imgW="23663403" imgH="394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2947" y="1531660"/>
                        <a:ext cx="27432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431712" y="6164879"/>
            <a:ext cx="22447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  <a:latin typeface="+mn-lt"/>
              </a:rPr>
              <a:t>Ti-48Al-2Cr-2Nb Alloy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980872" y="2697163"/>
            <a:ext cx="32047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  <a:latin typeface="+mn-lt"/>
              </a:rPr>
              <a:t>Walls (</a:t>
            </a:r>
            <a:r>
              <a:rPr lang="en-GB" i="1" dirty="0" smtClean="0">
                <a:solidFill>
                  <a:schemeClr val="tx1"/>
                </a:solidFill>
                <a:latin typeface="+mn-lt"/>
              </a:rPr>
              <a:t>high dislocation density</a:t>
            </a:r>
            <a:r>
              <a:rPr lang="en-GB" dirty="0" smtClean="0">
                <a:solidFill>
                  <a:schemeClr val="tx1"/>
                </a:solidFill>
                <a:latin typeface="+mn-lt"/>
              </a:rPr>
              <a:t>)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2520747" y="3014385"/>
            <a:ext cx="2120900" cy="854075"/>
          </a:xfrm>
          <a:custGeom>
            <a:avLst/>
            <a:gdLst>
              <a:gd name="T0" fmla="*/ 120967500 w 1336"/>
              <a:gd name="T1" fmla="*/ 0 h 538"/>
              <a:gd name="T2" fmla="*/ 0 w 1336"/>
              <a:gd name="T3" fmla="*/ 1355844063 h 538"/>
              <a:gd name="T4" fmla="*/ 2147483647 w 1336"/>
              <a:gd name="T5" fmla="*/ 1134070313 h 53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36" h="538">
                <a:moveTo>
                  <a:pt x="48" y="0"/>
                </a:moveTo>
                <a:lnTo>
                  <a:pt x="0" y="538"/>
                </a:lnTo>
                <a:lnTo>
                  <a:pt x="1336" y="450"/>
                </a:lnTo>
              </a:path>
            </a:pathLst>
          </a:custGeom>
          <a:noFill/>
          <a:ln w="28575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660947" y="3633788"/>
            <a:ext cx="10534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  <a:latin typeface="+mn-lt"/>
              </a:rPr>
              <a:t>Channels</a:t>
            </a:r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 flipV="1">
            <a:off x="5263947" y="3500160"/>
            <a:ext cx="1282700" cy="3048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19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hardening</a:t>
            </a:r>
            <a:r>
              <a:rPr lang="fr-FR" dirty="0"/>
              <a:t> </a:t>
            </a:r>
            <a:r>
              <a:rPr lang="fr-FR" dirty="0" err="1"/>
              <a:t>mechanisms</a:t>
            </a:r>
            <a:r>
              <a:rPr lang="fr-FR" dirty="0"/>
              <a:t> in </a:t>
            </a:r>
            <a:r>
              <a:rPr lang="fr-FR" dirty="0" err="1"/>
              <a:t>precipitation-hardened</a:t>
            </a:r>
            <a:r>
              <a:rPr lang="fr-FR" dirty="0"/>
              <a:t> </a:t>
            </a:r>
            <a:r>
              <a:rPr lang="fr-FR" dirty="0" err="1"/>
              <a:t>alloys</a:t>
            </a:r>
            <a:endParaRPr lang="fr-FR" dirty="0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435100" y="2911475"/>
            <a:ext cx="6146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460500" y="4816475"/>
            <a:ext cx="6146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1676400" y="1651000"/>
            <a:ext cx="5892800" cy="4254500"/>
            <a:chOff x="1056" y="1040"/>
            <a:chExt cx="3712" cy="2680"/>
          </a:xfrm>
        </p:grpSpPr>
        <p:sp>
          <p:nvSpPr>
            <p:cNvPr id="9" name="Line 3"/>
            <p:cNvSpPr>
              <a:spLocks noChangeShapeType="1"/>
            </p:cNvSpPr>
            <p:nvPr/>
          </p:nvSpPr>
          <p:spPr bwMode="auto">
            <a:xfrm flipV="1">
              <a:off x="1056" y="1040"/>
              <a:ext cx="0" cy="236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Line 4"/>
            <p:cNvSpPr>
              <a:spLocks noChangeShapeType="1"/>
            </p:cNvSpPr>
            <p:nvPr/>
          </p:nvSpPr>
          <p:spPr bwMode="auto">
            <a:xfrm flipV="1">
              <a:off x="1056" y="3408"/>
              <a:ext cx="37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aphicFrame>
          <p:nvGraphicFramePr>
            <p:cNvPr id="11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43385"/>
                </p:ext>
              </p:extLst>
            </p:nvPr>
          </p:nvGraphicFramePr>
          <p:xfrm>
            <a:off x="3886" y="3464"/>
            <a:ext cx="88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94" name="Équation" r:id="rId3" imgW="774360" imgH="406080" progId="Equation.3">
                    <p:embed/>
                  </p:oleObj>
                </mc:Choice>
                <mc:Fallback>
                  <p:oleObj name="Équation" r:id="rId3" imgW="774360" imgH="406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6" y="3464"/>
                          <a:ext cx="882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8"/>
            <p:cNvGraphicFramePr>
              <a:graphicFrameLocks noChangeAspect="1"/>
            </p:cNvGraphicFramePr>
            <p:nvPr/>
          </p:nvGraphicFramePr>
          <p:xfrm>
            <a:off x="1112" y="1184"/>
            <a:ext cx="144" cy="1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95" name="Équation" r:id="rId5" imgW="228501" imgH="203112" progId="Equation.3">
                    <p:embed/>
                  </p:oleObj>
                </mc:Choice>
                <mc:Fallback>
                  <p:oleObj name="Équation" r:id="rId5" imgW="228501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" y="1184"/>
                          <a:ext cx="144" cy="1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Freeform 10"/>
          <p:cNvSpPr>
            <a:spLocks/>
          </p:cNvSpPr>
          <p:nvPr/>
        </p:nvSpPr>
        <p:spPr bwMode="auto">
          <a:xfrm>
            <a:off x="1676400" y="1879600"/>
            <a:ext cx="5524500" cy="1028700"/>
          </a:xfrm>
          <a:custGeom>
            <a:avLst/>
            <a:gdLst>
              <a:gd name="T0" fmla="*/ 0 w 3480"/>
              <a:gd name="T1" fmla="*/ 1633061250 h 648"/>
              <a:gd name="T2" fmla="*/ 282257500 w 3480"/>
              <a:gd name="T3" fmla="*/ 987901250 h 648"/>
              <a:gd name="T4" fmla="*/ 604837500 w 3480"/>
              <a:gd name="T5" fmla="*/ 584676250 h 648"/>
              <a:gd name="T6" fmla="*/ 927417500 w 3480"/>
              <a:gd name="T7" fmla="*/ 262096250 h 648"/>
              <a:gd name="T8" fmla="*/ 1290320000 w 3480"/>
              <a:gd name="T9" fmla="*/ 80645000 h 648"/>
              <a:gd name="T10" fmla="*/ 1713706250 w 3480"/>
              <a:gd name="T11" fmla="*/ 0 h 648"/>
              <a:gd name="T12" fmla="*/ 2147483647 w 3480"/>
              <a:gd name="T13" fmla="*/ 0 h 6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480" h="648">
                <a:moveTo>
                  <a:pt x="0" y="648"/>
                </a:moveTo>
                <a:cubicBezTo>
                  <a:pt x="36" y="554"/>
                  <a:pt x="72" y="461"/>
                  <a:pt x="112" y="392"/>
                </a:cubicBezTo>
                <a:cubicBezTo>
                  <a:pt x="152" y="323"/>
                  <a:pt x="197" y="280"/>
                  <a:pt x="240" y="232"/>
                </a:cubicBezTo>
                <a:cubicBezTo>
                  <a:pt x="283" y="184"/>
                  <a:pt x="323" y="137"/>
                  <a:pt x="368" y="104"/>
                </a:cubicBezTo>
                <a:cubicBezTo>
                  <a:pt x="394" y="70"/>
                  <a:pt x="460" y="49"/>
                  <a:pt x="512" y="32"/>
                </a:cubicBezTo>
                <a:cubicBezTo>
                  <a:pt x="564" y="15"/>
                  <a:pt x="560" y="0"/>
                  <a:pt x="680" y="0"/>
                </a:cubicBezTo>
                <a:cubicBezTo>
                  <a:pt x="800" y="0"/>
                  <a:pt x="2897" y="0"/>
                  <a:pt x="3480" y="0"/>
                </a:cubicBezTo>
              </a:path>
            </a:pathLst>
          </a:custGeom>
          <a:noFill/>
          <a:ln w="38100" cap="flat" cmpd="sng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>
            <a:off x="1435100" y="5410200"/>
            <a:ext cx="241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1663700" y="2398713"/>
            <a:ext cx="5829300" cy="1182687"/>
          </a:xfrm>
          <a:custGeom>
            <a:avLst/>
            <a:gdLst>
              <a:gd name="T0" fmla="*/ 0 w 3672"/>
              <a:gd name="T1" fmla="*/ 788807779 h 745"/>
              <a:gd name="T2" fmla="*/ 322580000 w 3672"/>
              <a:gd name="T3" fmla="*/ 446066674 h 745"/>
              <a:gd name="T4" fmla="*/ 725805000 w 3672"/>
              <a:gd name="T5" fmla="*/ 123486810 h 745"/>
              <a:gd name="T6" fmla="*/ 1249997500 w 3672"/>
              <a:gd name="T7" fmla="*/ 2519361 h 745"/>
              <a:gd name="T8" fmla="*/ 1834673750 w 3672"/>
              <a:gd name="T9" fmla="*/ 103325569 h 745"/>
              <a:gd name="T10" fmla="*/ 2147483647 w 3672"/>
              <a:gd name="T11" fmla="*/ 304937984 h 745"/>
              <a:gd name="T12" fmla="*/ 2147483647 w 3672"/>
              <a:gd name="T13" fmla="*/ 667840330 h 745"/>
              <a:gd name="T14" fmla="*/ 2147483647 w 3672"/>
              <a:gd name="T15" fmla="*/ 1071065160 h 745"/>
              <a:gd name="T16" fmla="*/ 2147483647 w 3672"/>
              <a:gd name="T17" fmla="*/ 1292838816 h 745"/>
              <a:gd name="T18" fmla="*/ 2147483647 w 3672"/>
              <a:gd name="T19" fmla="*/ 1575096197 h 745"/>
              <a:gd name="T20" fmla="*/ 2147483647 w 3672"/>
              <a:gd name="T21" fmla="*/ 1736386128 h 745"/>
              <a:gd name="T22" fmla="*/ 2147483647 w 3672"/>
              <a:gd name="T23" fmla="*/ 1877514819 h 74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672" h="745">
                <a:moveTo>
                  <a:pt x="0" y="313"/>
                </a:moveTo>
                <a:cubicBezTo>
                  <a:pt x="40" y="267"/>
                  <a:pt x="80" y="221"/>
                  <a:pt x="128" y="177"/>
                </a:cubicBezTo>
                <a:cubicBezTo>
                  <a:pt x="176" y="133"/>
                  <a:pt x="227" y="78"/>
                  <a:pt x="288" y="49"/>
                </a:cubicBezTo>
                <a:cubicBezTo>
                  <a:pt x="349" y="20"/>
                  <a:pt x="423" y="2"/>
                  <a:pt x="496" y="1"/>
                </a:cubicBezTo>
                <a:cubicBezTo>
                  <a:pt x="569" y="0"/>
                  <a:pt x="665" y="21"/>
                  <a:pt x="728" y="41"/>
                </a:cubicBezTo>
                <a:cubicBezTo>
                  <a:pt x="791" y="61"/>
                  <a:pt x="807" y="84"/>
                  <a:pt x="872" y="121"/>
                </a:cubicBezTo>
                <a:cubicBezTo>
                  <a:pt x="937" y="158"/>
                  <a:pt x="1011" y="214"/>
                  <a:pt x="1120" y="265"/>
                </a:cubicBezTo>
                <a:cubicBezTo>
                  <a:pt x="1229" y="316"/>
                  <a:pt x="1392" y="384"/>
                  <a:pt x="1528" y="425"/>
                </a:cubicBezTo>
                <a:cubicBezTo>
                  <a:pt x="1664" y="466"/>
                  <a:pt x="1748" y="480"/>
                  <a:pt x="1936" y="513"/>
                </a:cubicBezTo>
                <a:cubicBezTo>
                  <a:pt x="2124" y="546"/>
                  <a:pt x="2449" y="596"/>
                  <a:pt x="2656" y="625"/>
                </a:cubicBezTo>
                <a:cubicBezTo>
                  <a:pt x="2863" y="654"/>
                  <a:pt x="3007" y="669"/>
                  <a:pt x="3176" y="689"/>
                </a:cubicBezTo>
                <a:cubicBezTo>
                  <a:pt x="3345" y="709"/>
                  <a:pt x="3508" y="727"/>
                  <a:pt x="3672" y="745"/>
                </a:cubicBezTo>
              </a:path>
            </a:pathLst>
          </a:cu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971550" y="2911475"/>
            <a:ext cx="514350" cy="1901825"/>
            <a:chOff x="612" y="1834"/>
            <a:chExt cx="324" cy="1198"/>
          </a:xfrm>
        </p:grpSpPr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V="1">
              <a:off x="936" y="1834"/>
              <a:ext cx="0" cy="119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aphicFrame>
          <p:nvGraphicFramePr>
            <p:cNvPr id="18" name="Object 15"/>
            <p:cNvGraphicFramePr>
              <a:graphicFrameLocks noChangeAspect="1"/>
            </p:cNvGraphicFramePr>
            <p:nvPr/>
          </p:nvGraphicFramePr>
          <p:xfrm>
            <a:off x="612" y="2301"/>
            <a:ext cx="23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96" name="Équation" r:id="rId7" imgW="368300" imgH="419100" progId="Equation.3">
                    <p:embed/>
                  </p:oleObj>
                </mc:Choice>
                <mc:Fallback>
                  <p:oleObj name="Équation" r:id="rId7" imgW="3683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2301"/>
                          <a:ext cx="232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22"/>
          <p:cNvGrpSpPr>
            <a:grpSpLocks/>
          </p:cNvGrpSpPr>
          <p:nvPr/>
        </p:nvGrpSpPr>
        <p:grpSpPr bwMode="auto">
          <a:xfrm>
            <a:off x="908050" y="4816475"/>
            <a:ext cx="577850" cy="593725"/>
            <a:chOff x="572" y="3034"/>
            <a:chExt cx="364" cy="374"/>
          </a:xfrm>
        </p:grpSpPr>
        <p:sp>
          <p:nvSpPr>
            <p:cNvPr id="20" name="Line 13"/>
            <p:cNvSpPr>
              <a:spLocks noChangeShapeType="1"/>
            </p:cNvSpPr>
            <p:nvPr/>
          </p:nvSpPr>
          <p:spPr bwMode="auto">
            <a:xfrm flipH="1" flipV="1">
              <a:off x="928" y="3034"/>
              <a:ext cx="8" cy="37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/>
          </p:nvGraphicFramePr>
          <p:xfrm>
            <a:off x="572" y="3101"/>
            <a:ext cx="31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97" name="Équation" r:id="rId9" imgW="495085" imgH="380835" progId="Equation.3">
                    <p:embed/>
                  </p:oleObj>
                </mc:Choice>
                <mc:Fallback>
                  <p:oleObj name="Équation" r:id="rId9" imgW="495085" imgH="3808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" y="3101"/>
                          <a:ext cx="31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Freeform 23"/>
          <p:cNvSpPr>
            <a:spLocks/>
          </p:cNvSpPr>
          <p:nvPr/>
        </p:nvSpPr>
        <p:spPr bwMode="auto">
          <a:xfrm>
            <a:off x="1663700" y="2921000"/>
            <a:ext cx="5930900" cy="1841500"/>
          </a:xfrm>
          <a:custGeom>
            <a:avLst/>
            <a:gdLst>
              <a:gd name="T0" fmla="*/ 0 w 3736"/>
              <a:gd name="T1" fmla="*/ 0 h 1160"/>
              <a:gd name="T2" fmla="*/ 403225000 w 3736"/>
              <a:gd name="T3" fmla="*/ 443547500 h 1160"/>
              <a:gd name="T4" fmla="*/ 2056447500 w 3736"/>
              <a:gd name="T5" fmla="*/ 1270158750 h 1160"/>
              <a:gd name="T6" fmla="*/ 2147483647 w 3736"/>
              <a:gd name="T7" fmla="*/ 2076608750 h 1160"/>
              <a:gd name="T8" fmla="*/ 2147483647 w 3736"/>
              <a:gd name="T9" fmla="*/ 2147483647 h 1160"/>
              <a:gd name="T10" fmla="*/ 2147483647 w 3736"/>
              <a:gd name="T11" fmla="*/ 2147483647 h 1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736" h="1160">
                <a:moveTo>
                  <a:pt x="0" y="0"/>
                </a:moveTo>
                <a:cubicBezTo>
                  <a:pt x="12" y="46"/>
                  <a:pt x="24" y="92"/>
                  <a:pt x="160" y="176"/>
                </a:cubicBezTo>
                <a:cubicBezTo>
                  <a:pt x="296" y="260"/>
                  <a:pt x="548" y="396"/>
                  <a:pt x="816" y="504"/>
                </a:cubicBezTo>
                <a:cubicBezTo>
                  <a:pt x="1084" y="612"/>
                  <a:pt x="1429" y="732"/>
                  <a:pt x="1768" y="824"/>
                </a:cubicBezTo>
                <a:cubicBezTo>
                  <a:pt x="2107" y="916"/>
                  <a:pt x="2520" y="1000"/>
                  <a:pt x="2848" y="1056"/>
                </a:cubicBezTo>
                <a:cubicBezTo>
                  <a:pt x="3176" y="1112"/>
                  <a:pt x="3456" y="1136"/>
                  <a:pt x="3736" y="1160"/>
                </a:cubicBezTo>
              </a:path>
            </a:pathLst>
          </a:custGeom>
          <a:noFill/>
          <a:ln w="28575" cap="flat" cmpd="sng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3302000" y="2911475"/>
            <a:ext cx="0" cy="9366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24" name="Object 25"/>
          <p:cNvGraphicFramePr>
            <a:graphicFrameLocks noChangeAspect="1"/>
          </p:cNvGraphicFramePr>
          <p:nvPr/>
        </p:nvGraphicFramePr>
        <p:xfrm>
          <a:off x="3340100" y="3170238"/>
          <a:ext cx="558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8" name="Équation" r:id="rId11" imgW="558800" imgH="419100" progId="Equation.3">
                  <p:embed/>
                </p:oleObj>
              </mc:Choice>
              <mc:Fallback>
                <p:oleObj name="Équation" r:id="rId11" imgW="558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100" y="3170238"/>
                        <a:ext cx="558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4376738" y="1885950"/>
            <a:ext cx="0" cy="1025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26" name="Object 27"/>
          <p:cNvGraphicFramePr>
            <a:graphicFrameLocks noChangeAspect="1"/>
          </p:cNvGraphicFramePr>
          <p:nvPr/>
        </p:nvGraphicFramePr>
        <p:xfrm>
          <a:off x="4414838" y="2252663"/>
          <a:ext cx="558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9" name="Équation" r:id="rId13" imgW="558800" imgH="381000" progId="Equation.3">
                  <p:embed/>
                </p:oleObj>
              </mc:Choice>
              <mc:Fallback>
                <p:oleObj name="Équation" r:id="rId13" imgW="558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838" y="2252663"/>
                        <a:ext cx="558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8"/>
          <p:cNvGraphicFramePr>
            <a:graphicFrameLocks noChangeAspect="1"/>
          </p:cNvGraphicFramePr>
          <p:nvPr/>
        </p:nvGraphicFramePr>
        <p:xfrm>
          <a:off x="6034088" y="3076575"/>
          <a:ext cx="520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0" name="Équation" r:id="rId15" imgW="520474" imgH="380835" progId="Equation.3">
                  <p:embed/>
                </p:oleObj>
              </mc:Choice>
              <mc:Fallback>
                <p:oleObj name="Équation" r:id="rId15" imgW="520474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088" y="3076575"/>
                        <a:ext cx="520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291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Precipitate</a:t>
            </a:r>
            <a:r>
              <a:rPr lang="fr-FR" dirty="0"/>
              <a:t> </a:t>
            </a:r>
            <a:r>
              <a:rPr lang="fr-FR" dirty="0" err="1"/>
              <a:t>shearing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3" descr="ni-15Al f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608138"/>
            <a:ext cx="5178425" cy="330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806375" y="4911708"/>
            <a:ext cx="11144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dirty="0" smtClean="0">
                <a:solidFill>
                  <a:schemeClr val="tx1"/>
                </a:solidFill>
                <a:latin typeface="+mn-lt"/>
              </a:rPr>
              <a:t>Ni-15</a:t>
            </a:r>
            <a:r>
              <a:rPr lang="fr-FR" dirty="0">
                <a:solidFill>
                  <a:schemeClr val="tx1"/>
                </a:solidFill>
                <a:latin typeface="+mn-lt"/>
              </a:rPr>
              <a:t>% Al</a:t>
            </a:r>
          </a:p>
        </p:txBody>
      </p:sp>
    </p:spTree>
    <p:extLst>
      <p:ext uri="{BB962C8B-B14F-4D97-AF65-F5344CB8AC3E}">
        <p14:creationId xmlns:p14="http://schemas.microsoft.com/office/powerpoint/2010/main" val="129589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of slip mode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2127251" y="1671638"/>
            <a:ext cx="242888" cy="3556001"/>
            <a:chOff x="1340" y="1053"/>
            <a:chExt cx="153" cy="2240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406" y="1053"/>
              <a:ext cx="22" cy="20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340" y="3139"/>
              <a:ext cx="153" cy="154"/>
            </a:xfrm>
            <a:custGeom>
              <a:avLst/>
              <a:gdLst>
                <a:gd name="T0" fmla="*/ 0 w 306"/>
                <a:gd name="T1" fmla="*/ 0 h 307"/>
                <a:gd name="T2" fmla="*/ 154 w 306"/>
                <a:gd name="T3" fmla="*/ 307 h 307"/>
                <a:gd name="T4" fmla="*/ 306 w 306"/>
                <a:gd name="T5" fmla="*/ 0 h 307"/>
                <a:gd name="T6" fmla="*/ 0 w 306"/>
                <a:gd name="T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307">
                  <a:moveTo>
                    <a:pt x="0" y="0"/>
                  </a:moveTo>
                  <a:lnTo>
                    <a:pt x="154" y="307"/>
                  </a:lnTo>
                  <a:lnTo>
                    <a:pt x="3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2378076" y="1671638"/>
            <a:ext cx="152400" cy="3556001"/>
            <a:chOff x="1498" y="1053"/>
            <a:chExt cx="96" cy="2240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535" y="1147"/>
              <a:ext cx="21" cy="214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1498" y="1053"/>
              <a:ext cx="96" cy="96"/>
            </a:xfrm>
            <a:custGeom>
              <a:avLst/>
              <a:gdLst>
                <a:gd name="T0" fmla="*/ 192 w 192"/>
                <a:gd name="T1" fmla="*/ 192 h 192"/>
                <a:gd name="T2" fmla="*/ 95 w 192"/>
                <a:gd name="T3" fmla="*/ 0 h 192"/>
                <a:gd name="T4" fmla="*/ 0 w 192"/>
                <a:gd name="T5" fmla="*/ 192 h 192"/>
                <a:gd name="T6" fmla="*/ 192 w 192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192">
                  <a:moveTo>
                    <a:pt x="192" y="192"/>
                  </a:moveTo>
                  <a:lnTo>
                    <a:pt x="95" y="0"/>
                  </a:lnTo>
                  <a:lnTo>
                    <a:pt x="0" y="192"/>
                  </a:lnTo>
                  <a:lnTo>
                    <a:pt x="192" y="1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 rot="16200000">
            <a:off x="1393826" y="2141538"/>
            <a:ext cx="1198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Planar</a:t>
            </a:r>
            <a:r>
              <a:rPr kumimoji="0" lang="fr-FR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slip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3055939" y="1736725"/>
            <a:ext cx="1457325" cy="2546351"/>
          </a:xfrm>
          <a:custGeom>
            <a:avLst/>
            <a:gdLst>
              <a:gd name="T0" fmla="*/ 29 w 1837"/>
              <a:gd name="T1" fmla="*/ 3209 h 3209"/>
              <a:gd name="T2" fmla="*/ 248 w 1837"/>
              <a:gd name="T3" fmla="*/ 3002 h 3209"/>
              <a:gd name="T4" fmla="*/ 397 w 1837"/>
              <a:gd name="T5" fmla="*/ 2855 h 3209"/>
              <a:gd name="T6" fmla="*/ 550 w 1837"/>
              <a:gd name="T7" fmla="*/ 2694 h 3209"/>
              <a:gd name="T8" fmla="*/ 713 w 1837"/>
              <a:gd name="T9" fmla="*/ 2516 h 3209"/>
              <a:gd name="T10" fmla="*/ 888 w 1837"/>
              <a:gd name="T11" fmla="*/ 2338 h 3209"/>
              <a:gd name="T12" fmla="*/ 979 w 1837"/>
              <a:gd name="T13" fmla="*/ 2245 h 3209"/>
              <a:gd name="T14" fmla="*/ 1067 w 1837"/>
              <a:gd name="T15" fmla="*/ 2141 h 3209"/>
              <a:gd name="T16" fmla="*/ 1155 w 1837"/>
              <a:gd name="T17" fmla="*/ 2026 h 3209"/>
              <a:gd name="T18" fmla="*/ 1201 w 1837"/>
              <a:gd name="T19" fmla="*/ 1954 h 3209"/>
              <a:gd name="T20" fmla="*/ 1283 w 1837"/>
              <a:gd name="T21" fmla="*/ 1814 h 3209"/>
              <a:gd name="T22" fmla="*/ 1358 w 1837"/>
              <a:gd name="T23" fmla="*/ 1653 h 3209"/>
              <a:gd name="T24" fmla="*/ 1430 w 1837"/>
              <a:gd name="T25" fmla="*/ 1474 h 3209"/>
              <a:gd name="T26" fmla="*/ 1498 w 1837"/>
              <a:gd name="T27" fmla="*/ 1276 h 3209"/>
              <a:gd name="T28" fmla="*/ 1562 w 1837"/>
              <a:gd name="T29" fmla="*/ 1066 h 3209"/>
              <a:gd name="T30" fmla="*/ 1626 w 1837"/>
              <a:gd name="T31" fmla="*/ 844 h 3209"/>
              <a:gd name="T32" fmla="*/ 1687 w 1837"/>
              <a:gd name="T33" fmla="*/ 612 h 3209"/>
              <a:gd name="T34" fmla="*/ 1777 w 1837"/>
              <a:gd name="T35" fmla="*/ 255 h 3209"/>
              <a:gd name="T36" fmla="*/ 1796 w 1837"/>
              <a:gd name="T37" fmla="*/ 0 h 3209"/>
              <a:gd name="T38" fmla="*/ 1678 w 1837"/>
              <a:gd name="T39" fmla="*/ 479 h 3209"/>
              <a:gd name="T40" fmla="*/ 1617 w 1837"/>
              <a:gd name="T41" fmla="*/ 713 h 3209"/>
              <a:gd name="T42" fmla="*/ 1555 w 1837"/>
              <a:gd name="T43" fmla="*/ 941 h 3209"/>
              <a:gd name="T44" fmla="*/ 1491 w 1837"/>
              <a:gd name="T45" fmla="*/ 1156 h 3209"/>
              <a:gd name="T46" fmla="*/ 1424 w 1837"/>
              <a:gd name="T47" fmla="*/ 1361 h 3209"/>
              <a:gd name="T48" fmla="*/ 1355 w 1837"/>
              <a:gd name="T49" fmla="*/ 1549 h 3209"/>
              <a:gd name="T50" fmla="*/ 1283 w 1837"/>
              <a:gd name="T51" fmla="*/ 1719 h 3209"/>
              <a:gd name="T52" fmla="*/ 1203 w 1837"/>
              <a:gd name="T53" fmla="*/ 1870 h 3209"/>
              <a:gd name="T54" fmla="*/ 1121 w 1837"/>
              <a:gd name="T55" fmla="*/ 2003 h 3209"/>
              <a:gd name="T56" fmla="*/ 1124 w 1837"/>
              <a:gd name="T57" fmla="*/ 1996 h 3209"/>
              <a:gd name="T58" fmla="*/ 1037 w 1837"/>
              <a:gd name="T59" fmla="*/ 2111 h 3209"/>
              <a:gd name="T60" fmla="*/ 949 w 1837"/>
              <a:gd name="T61" fmla="*/ 2215 h 3209"/>
              <a:gd name="T62" fmla="*/ 858 w 1837"/>
              <a:gd name="T63" fmla="*/ 2308 h 3209"/>
              <a:gd name="T64" fmla="*/ 683 w 1837"/>
              <a:gd name="T65" fmla="*/ 2486 h 3209"/>
              <a:gd name="T66" fmla="*/ 520 w 1837"/>
              <a:gd name="T67" fmla="*/ 2663 h 3209"/>
              <a:gd name="T68" fmla="*/ 366 w 1837"/>
              <a:gd name="T69" fmla="*/ 2825 h 3209"/>
              <a:gd name="T70" fmla="*/ 218 w 1837"/>
              <a:gd name="T71" fmla="*/ 2972 h 3209"/>
              <a:gd name="T72" fmla="*/ 0 w 1837"/>
              <a:gd name="T73" fmla="*/ 3176 h 3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37" h="3209">
                <a:moveTo>
                  <a:pt x="0" y="3176"/>
                </a:moveTo>
                <a:lnTo>
                  <a:pt x="29" y="3209"/>
                </a:lnTo>
                <a:lnTo>
                  <a:pt x="175" y="3072"/>
                </a:lnTo>
                <a:lnTo>
                  <a:pt x="248" y="3002"/>
                </a:lnTo>
                <a:lnTo>
                  <a:pt x="322" y="2931"/>
                </a:lnTo>
                <a:lnTo>
                  <a:pt x="397" y="2855"/>
                </a:lnTo>
                <a:lnTo>
                  <a:pt x="474" y="2776"/>
                </a:lnTo>
                <a:lnTo>
                  <a:pt x="550" y="2694"/>
                </a:lnTo>
                <a:lnTo>
                  <a:pt x="631" y="2604"/>
                </a:lnTo>
                <a:lnTo>
                  <a:pt x="713" y="2516"/>
                </a:lnTo>
                <a:lnTo>
                  <a:pt x="799" y="2428"/>
                </a:lnTo>
                <a:lnTo>
                  <a:pt x="888" y="2338"/>
                </a:lnTo>
                <a:lnTo>
                  <a:pt x="933" y="2292"/>
                </a:lnTo>
                <a:lnTo>
                  <a:pt x="979" y="2245"/>
                </a:lnTo>
                <a:lnTo>
                  <a:pt x="1024" y="2195"/>
                </a:lnTo>
                <a:lnTo>
                  <a:pt x="1067" y="2141"/>
                </a:lnTo>
                <a:lnTo>
                  <a:pt x="1112" y="2085"/>
                </a:lnTo>
                <a:lnTo>
                  <a:pt x="1155" y="2026"/>
                </a:lnTo>
                <a:lnTo>
                  <a:pt x="1160" y="2019"/>
                </a:lnTo>
                <a:lnTo>
                  <a:pt x="1201" y="1954"/>
                </a:lnTo>
                <a:lnTo>
                  <a:pt x="1242" y="1886"/>
                </a:lnTo>
                <a:lnTo>
                  <a:pt x="1283" y="1814"/>
                </a:lnTo>
                <a:lnTo>
                  <a:pt x="1321" y="1737"/>
                </a:lnTo>
                <a:lnTo>
                  <a:pt x="1358" y="1653"/>
                </a:lnTo>
                <a:lnTo>
                  <a:pt x="1394" y="1565"/>
                </a:lnTo>
                <a:lnTo>
                  <a:pt x="1430" y="1474"/>
                </a:lnTo>
                <a:lnTo>
                  <a:pt x="1464" y="1377"/>
                </a:lnTo>
                <a:lnTo>
                  <a:pt x="1498" y="1276"/>
                </a:lnTo>
                <a:lnTo>
                  <a:pt x="1530" y="1172"/>
                </a:lnTo>
                <a:lnTo>
                  <a:pt x="1562" y="1066"/>
                </a:lnTo>
                <a:lnTo>
                  <a:pt x="1594" y="957"/>
                </a:lnTo>
                <a:lnTo>
                  <a:pt x="1626" y="844"/>
                </a:lnTo>
                <a:lnTo>
                  <a:pt x="1657" y="729"/>
                </a:lnTo>
                <a:lnTo>
                  <a:pt x="1687" y="612"/>
                </a:lnTo>
                <a:lnTo>
                  <a:pt x="1718" y="496"/>
                </a:lnTo>
                <a:lnTo>
                  <a:pt x="1777" y="255"/>
                </a:lnTo>
                <a:lnTo>
                  <a:pt x="1837" y="11"/>
                </a:lnTo>
                <a:lnTo>
                  <a:pt x="1796" y="0"/>
                </a:lnTo>
                <a:lnTo>
                  <a:pt x="1737" y="239"/>
                </a:lnTo>
                <a:lnTo>
                  <a:pt x="1678" y="479"/>
                </a:lnTo>
                <a:lnTo>
                  <a:pt x="1648" y="596"/>
                </a:lnTo>
                <a:lnTo>
                  <a:pt x="1617" y="713"/>
                </a:lnTo>
                <a:lnTo>
                  <a:pt x="1587" y="828"/>
                </a:lnTo>
                <a:lnTo>
                  <a:pt x="1555" y="941"/>
                </a:lnTo>
                <a:lnTo>
                  <a:pt x="1523" y="1050"/>
                </a:lnTo>
                <a:lnTo>
                  <a:pt x="1491" y="1156"/>
                </a:lnTo>
                <a:lnTo>
                  <a:pt x="1458" y="1260"/>
                </a:lnTo>
                <a:lnTo>
                  <a:pt x="1424" y="1361"/>
                </a:lnTo>
                <a:lnTo>
                  <a:pt x="1391" y="1457"/>
                </a:lnTo>
                <a:lnTo>
                  <a:pt x="1355" y="1549"/>
                </a:lnTo>
                <a:lnTo>
                  <a:pt x="1319" y="1637"/>
                </a:lnTo>
                <a:lnTo>
                  <a:pt x="1283" y="1719"/>
                </a:lnTo>
                <a:lnTo>
                  <a:pt x="1244" y="1798"/>
                </a:lnTo>
                <a:lnTo>
                  <a:pt x="1203" y="1870"/>
                </a:lnTo>
                <a:lnTo>
                  <a:pt x="1162" y="1938"/>
                </a:lnTo>
                <a:lnTo>
                  <a:pt x="1121" y="2003"/>
                </a:lnTo>
                <a:lnTo>
                  <a:pt x="1140" y="2010"/>
                </a:lnTo>
                <a:lnTo>
                  <a:pt x="1124" y="1996"/>
                </a:lnTo>
                <a:lnTo>
                  <a:pt x="1081" y="2055"/>
                </a:lnTo>
                <a:lnTo>
                  <a:pt x="1037" y="2111"/>
                </a:lnTo>
                <a:lnTo>
                  <a:pt x="994" y="2164"/>
                </a:lnTo>
                <a:lnTo>
                  <a:pt x="949" y="2215"/>
                </a:lnTo>
                <a:lnTo>
                  <a:pt x="903" y="2261"/>
                </a:lnTo>
                <a:lnTo>
                  <a:pt x="858" y="2308"/>
                </a:lnTo>
                <a:lnTo>
                  <a:pt x="769" y="2398"/>
                </a:lnTo>
                <a:lnTo>
                  <a:pt x="683" y="2486"/>
                </a:lnTo>
                <a:lnTo>
                  <a:pt x="599" y="2575"/>
                </a:lnTo>
                <a:lnTo>
                  <a:pt x="520" y="2663"/>
                </a:lnTo>
                <a:lnTo>
                  <a:pt x="443" y="2746"/>
                </a:lnTo>
                <a:lnTo>
                  <a:pt x="366" y="2825"/>
                </a:lnTo>
                <a:lnTo>
                  <a:pt x="291" y="2900"/>
                </a:lnTo>
                <a:lnTo>
                  <a:pt x="218" y="2972"/>
                </a:lnTo>
                <a:lnTo>
                  <a:pt x="145" y="3042"/>
                </a:lnTo>
                <a:lnTo>
                  <a:pt x="0" y="31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4441827" y="1865313"/>
            <a:ext cx="1984375" cy="1876426"/>
          </a:xfrm>
          <a:custGeom>
            <a:avLst/>
            <a:gdLst>
              <a:gd name="T0" fmla="*/ 781 w 2499"/>
              <a:gd name="T1" fmla="*/ 227 h 2363"/>
              <a:gd name="T2" fmla="*/ 729 w 2499"/>
              <a:gd name="T3" fmla="*/ 687 h 2363"/>
              <a:gd name="T4" fmla="*/ 713 w 2499"/>
              <a:gd name="T5" fmla="*/ 784 h 2363"/>
              <a:gd name="T6" fmla="*/ 668 w 2499"/>
              <a:gd name="T7" fmla="*/ 970 h 2363"/>
              <a:gd name="T8" fmla="*/ 549 w 2499"/>
              <a:gd name="T9" fmla="*/ 1270 h 2363"/>
              <a:gd name="T10" fmla="*/ 407 w 2499"/>
              <a:gd name="T11" fmla="*/ 1555 h 2363"/>
              <a:gd name="T12" fmla="*/ 239 w 2499"/>
              <a:gd name="T13" fmla="*/ 1860 h 2363"/>
              <a:gd name="T14" fmla="*/ 136 w 2499"/>
              <a:gd name="T15" fmla="*/ 2051 h 2363"/>
              <a:gd name="T16" fmla="*/ 27 w 2499"/>
              <a:gd name="T17" fmla="*/ 2237 h 2363"/>
              <a:gd name="T18" fmla="*/ 2 w 2499"/>
              <a:gd name="T19" fmla="*/ 2300 h 2363"/>
              <a:gd name="T20" fmla="*/ 4 w 2499"/>
              <a:gd name="T21" fmla="*/ 2336 h 2363"/>
              <a:gd name="T22" fmla="*/ 34 w 2499"/>
              <a:gd name="T23" fmla="*/ 2361 h 2363"/>
              <a:gd name="T24" fmla="*/ 89 w 2499"/>
              <a:gd name="T25" fmla="*/ 2359 h 2363"/>
              <a:gd name="T26" fmla="*/ 175 w 2499"/>
              <a:gd name="T27" fmla="*/ 2334 h 2363"/>
              <a:gd name="T28" fmla="*/ 381 w 2499"/>
              <a:gd name="T29" fmla="*/ 2255 h 2363"/>
              <a:gd name="T30" fmla="*/ 684 w 2499"/>
              <a:gd name="T31" fmla="*/ 2148 h 2363"/>
              <a:gd name="T32" fmla="*/ 936 w 2499"/>
              <a:gd name="T33" fmla="*/ 2056 h 2363"/>
              <a:gd name="T34" fmla="*/ 1076 w 2499"/>
              <a:gd name="T35" fmla="*/ 1999 h 2363"/>
              <a:gd name="T36" fmla="*/ 1249 w 2499"/>
              <a:gd name="T37" fmla="*/ 1995 h 2363"/>
              <a:gd name="T38" fmla="*/ 1462 w 2499"/>
              <a:gd name="T39" fmla="*/ 1986 h 2363"/>
              <a:gd name="T40" fmla="*/ 1898 w 2499"/>
              <a:gd name="T41" fmla="*/ 1993 h 2363"/>
              <a:gd name="T42" fmla="*/ 2239 w 2499"/>
              <a:gd name="T43" fmla="*/ 2008 h 2363"/>
              <a:gd name="T44" fmla="*/ 2415 w 2499"/>
              <a:gd name="T45" fmla="*/ 2015 h 2363"/>
              <a:gd name="T46" fmla="*/ 2499 w 2499"/>
              <a:gd name="T47" fmla="*/ 1973 h 2363"/>
              <a:gd name="T48" fmla="*/ 2384 w 2499"/>
              <a:gd name="T49" fmla="*/ 1970 h 2363"/>
              <a:gd name="T50" fmla="*/ 2159 w 2499"/>
              <a:gd name="T51" fmla="*/ 1961 h 2363"/>
              <a:gd name="T52" fmla="*/ 1719 w 2499"/>
              <a:gd name="T53" fmla="*/ 1945 h 2363"/>
              <a:gd name="T54" fmla="*/ 1385 w 2499"/>
              <a:gd name="T55" fmla="*/ 1945 h 2363"/>
              <a:gd name="T56" fmla="*/ 1187 w 2499"/>
              <a:gd name="T57" fmla="*/ 1959 h 2363"/>
              <a:gd name="T58" fmla="*/ 1017 w 2499"/>
              <a:gd name="T59" fmla="*/ 1991 h 2363"/>
              <a:gd name="T60" fmla="*/ 831 w 2499"/>
              <a:gd name="T61" fmla="*/ 2047 h 2363"/>
              <a:gd name="T62" fmla="*/ 520 w 2499"/>
              <a:gd name="T63" fmla="*/ 2162 h 2363"/>
              <a:gd name="T64" fmla="*/ 222 w 2499"/>
              <a:gd name="T65" fmla="*/ 2271 h 2363"/>
              <a:gd name="T66" fmla="*/ 105 w 2499"/>
              <a:gd name="T67" fmla="*/ 2313 h 2363"/>
              <a:gd name="T68" fmla="*/ 70 w 2499"/>
              <a:gd name="T69" fmla="*/ 2320 h 2363"/>
              <a:gd name="T70" fmla="*/ 46 w 2499"/>
              <a:gd name="T71" fmla="*/ 2320 h 2363"/>
              <a:gd name="T72" fmla="*/ 39 w 2499"/>
              <a:gd name="T73" fmla="*/ 2313 h 2363"/>
              <a:gd name="T74" fmla="*/ 21 w 2499"/>
              <a:gd name="T75" fmla="*/ 2318 h 2363"/>
              <a:gd name="T76" fmla="*/ 41 w 2499"/>
              <a:gd name="T77" fmla="*/ 2316 h 2363"/>
              <a:gd name="T78" fmla="*/ 66 w 2499"/>
              <a:gd name="T79" fmla="*/ 2253 h 2363"/>
              <a:gd name="T80" fmla="*/ 173 w 2499"/>
              <a:gd name="T81" fmla="*/ 2070 h 2363"/>
              <a:gd name="T82" fmla="*/ 279 w 2499"/>
              <a:gd name="T83" fmla="*/ 1877 h 2363"/>
              <a:gd name="T84" fmla="*/ 447 w 2499"/>
              <a:gd name="T85" fmla="*/ 1572 h 2363"/>
              <a:gd name="T86" fmla="*/ 588 w 2499"/>
              <a:gd name="T87" fmla="*/ 1286 h 2363"/>
              <a:gd name="T88" fmla="*/ 708 w 2499"/>
              <a:gd name="T89" fmla="*/ 987 h 2363"/>
              <a:gd name="T90" fmla="*/ 752 w 2499"/>
              <a:gd name="T91" fmla="*/ 800 h 2363"/>
              <a:gd name="T92" fmla="*/ 772 w 2499"/>
              <a:gd name="T93" fmla="*/ 687 h 2363"/>
              <a:gd name="T94" fmla="*/ 824 w 2499"/>
              <a:gd name="T95" fmla="*/ 227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99" h="2363">
                <a:moveTo>
                  <a:pt x="833" y="0"/>
                </a:moveTo>
                <a:lnTo>
                  <a:pt x="790" y="0"/>
                </a:lnTo>
                <a:lnTo>
                  <a:pt x="786" y="111"/>
                </a:lnTo>
                <a:lnTo>
                  <a:pt x="781" y="227"/>
                </a:lnTo>
                <a:lnTo>
                  <a:pt x="772" y="344"/>
                </a:lnTo>
                <a:lnTo>
                  <a:pt x="760" y="461"/>
                </a:lnTo>
                <a:lnTo>
                  <a:pt x="745" y="576"/>
                </a:lnTo>
                <a:lnTo>
                  <a:pt x="729" y="687"/>
                </a:lnTo>
                <a:lnTo>
                  <a:pt x="720" y="741"/>
                </a:lnTo>
                <a:lnTo>
                  <a:pt x="711" y="793"/>
                </a:lnTo>
                <a:lnTo>
                  <a:pt x="733" y="793"/>
                </a:lnTo>
                <a:lnTo>
                  <a:pt x="713" y="784"/>
                </a:lnTo>
                <a:lnTo>
                  <a:pt x="702" y="834"/>
                </a:lnTo>
                <a:lnTo>
                  <a:pt x="692" y="886"/>
                </a:lnTo>
                <a:lnTo>
                  <a:pt x="681" y="927"/>
                </a:lnTo>
                <a:lnTo>
                  <a:pt x="668" y="970"/>
                </a:lnTo>
                <a:lnTo>
                  <a:pt x="642" y="1053"/>
                </a:lnTo>
                <a:lnTo>
                  <a:pt x="613" y="1128"/>
                </a:lnTo>
                <a:lnTo>
                  <a:pt x="583" y="1200"/>
                </a:lnTo>
                <a:lnTo>
                  <a:pt x="549" y="1270"/>
                </a:lnTo>
                <a:lnTo>
                  <a:pt x="515" y="1340"/>
                </a:lnTo>
                <a:lnTo>
                  <a:pt x="481" y="1410"/>
                </a:lnTo>
                <a:lnTo>
                  <a:pt x="447" y="1480"/>
                </a:lnTo>
                <a:lnTo>
                  <a:pt x="407" y="1555"/>
                </a:lnTo>
                <a:lnTo>
                  <a:pt x="368" y="1633"/>
                </a:lnTo>
                <a:lnTo>
                  <a:pt x="325" y="1710"/>
                </a:lnTo>
                <a:lnTo>
                  <a:pt x="282" y="1787"/>
                </a:lnTo>
                <a:lnTo>
                  <a:pt x="239" y="1860"/>
                </a:lnTo>
                <a:lnTo>
                  <a:pt x="200" y="1930"/>
                </a:lnTo>
                <a:lnTo>
                  <a:pt x="164" y="1995"/>
                </a:lnTo>
                <a:lnTo>
                  <a:pt x="148" y="2024"/>
                </a:lnTo>
                <a:lnTo>
                  <a:pt x="136" y="2051"/>
                </a:lnTo>
                <a:lnTo>
                  <a:pt x="105" y="2103"/>
                </a:lnTo>
                <a:lnTo>
                  <a:pt x="77" y="2153"/>
                </a:lnTo>
                <a:lnTo>
                  <a:pt x="50" y="2198"/>
                </a:lnTo>
                <a:lnTo>
                  <a:pt x="27" y="2237"/>
                </a:lnTo>
                <a:lnTo>
                  <a:pt x="18" y="2255"/>
                </a:lnTo>
                <a:lnTo>
                  <a:pt x="9" y="2271"/>
                </a:lnTo>
                <a:lnTo>
                  <a:pt x="4" y="2286"/>
                </a:lnTo>
                <a:lnTo>
                  <a:pt x="2" y="2300"/>
                </a:lnTo>
                <a:lnTo>
                  <a:pt x="0" y="2307"/>
                </a:lnTo>
                <a:lnTo>
                  <a:pt x="0" y="2318"/>
                </a:lnTo>
                <a:lnTo>
                  <a:pt x="2" y="2327"/>
                </a:lnTo>
                <a:lnTo>
                  <a:pt x="4" y="2336"/>
                </a:lnTo>
                <a:lnTo>
                  <a:pt x="9" y="2343"/>
                </a:lnTo>
                <a:lnTo>
                  <a:pt x="14" y="2350"/>
                </a:lnTo>
                <a:lnTo>
                  <a:pt x="21" y="2354"/>
                </a:lnTo>
                <a:lnTo>
                  <a:pt x="34" y="2361"/>
                </a:lnTo>
                <a:lnTo>
                  <a:pt x="45" y="2361"/>
                </a:lnTo>
                <a:lnTo>
                  <a:pt x="54" y="2363"/>
                </a:lnTo>
                <a:lnTo>
                  <a:pt x="70" y="2363"/>
                </a:lnTo>
                <a:lnTo>
                  <a:pt x="89" y="2359"/>
                </a:lnTo>
                <a:lnTo>
                  <a:pt x="98" y="2358"/>
                </a:lnTo>
                <a:lnTo>
                  <a:pt x="121" y="2352"/>
                </a:lnTo>
                <a:lnTo>
                  <a:pt x="147" y="2343"/>
                </a:lnTo>
                <a:lnTo>
                  <a:pt x="175" y="2334"/>
                </a:lnTo>
                <a:lnTo>
                  <a:pt x="205" y="2323"/>
                </a:lnTo>
                <a:lnTo>
                  <a:pt x="238" y="2311"/>
                </a:lnTo>
                <a:lnTo>
                  <a:pt x="307" y="2284"/>
                </a:lnTo>
                <a:lnTo>
                  <a:pt x="381" y="2255"/>
                </a:lnTo>
                <a:lnTo>
                  <a:pt x="457" y="2227"/>
                </a:lnTo>
                <a:lnTo>
                  <a:pt x="533" y="2203"/>
                </a:lnTo>
                <a:lnTo>
                  <a:pt x="609" y="2176"/>
                </a:lnTo>
                <a:lnTo>
                  <a:pt x="684" y="2148"/>
                </a:lnTo>
                <a:lnTo>
                  <a:pt x="765" y="2117"/>
                </a:lnTo>
                <a:lnTo>
                  <a:pt x="847" y="2087"/>
                </a:lnTo>
                <a:lnTo>
                  <a:pt x="890" y="2070"/>
                </a:lnTo>
                <a:lnTo>
                  <a:pt x="936" y="2056"/>
                </a:lnTo>
                <a:lnTo>
                  <a:pt x="983" y="2043"/>
                </a:lnTo>
                <a:lnTo>
                  <a:pt x="1033" y="2031"/>
                </a:lnTo>
                <a:lnTo>
                  <a:pt x="1085" y="2018"/>
                </a:lnTo>
                <a:lnTo>
                  <a:pt x="1076" y="1999"/>
                </a:lnTo>
                <a:lnTo>
                  <a:pt x="1076" y="2020"/>
                </a:lnTo>
                <a:lnTo>
                  <a:pt x="1130" y="2011"/>
                </a:lnTo>
                <a:lnTo>
                  <a:pt x="1187" y="2002"/>
                </a:lnTo>
                <a:lnTo>
                  <a:pt x="1249" y="1995"/>
                </a:lnTo>
                <a:lnTo>
                  <a:pt x="1280" y="1993"/>
                </a:lnTo>
                <a:lnTo>
                  <a:pt x="1314" y="1990"/>
                </a:lnTo>
                <a:lnTo>
                  <a:pt x="1385" y="1988"/>
                </a:lnTo>
                <a:lnTo>
                  <a:pt x="1462" y="1986"/>
                </a:lnTo>
                <a:lnTo>
                  <a:pt x="1546" y="1984"/>
                </a:lnTo>
                <a:lnTo>
                  <a:pt x="1632" y="1986"/>
                </a:lnTo>
                <a:lnTo>
                  <a:pt x="1719" y="1988"/>
                </a:lnTo>
                <a:lnTo>
                  <a:pt x="1898" y="1993"/>
                </a:lnTo>
                <a:lnTo>
                  <a:pt x="1987" y="1997"/>
                </a:lnTo>
                <a:lnTo>
                  <a:pt x="2075" y="2000"/>
                </a:lnTo>
                <a:lnTo>
                  <a:pt x="2159" y="2004"/>
                </a:lnTo>
                <a:lnTo>
                  <a:pt x="2239" y="2008"/>
                </a:lnTo>
                <a:lnTo>
                  <a:pt x="2314" y="2011"/>
                </a:lnTo>
                <a:lnTo>
                  <a:pt x="2350" y="2013"/>
                </a:lnTo>
                <a:lnTo>
                  <a:pt x="2384" y="2013"/>
                </a:lnTo>
                <a:lnTo>
                  <a:pt x="2415" y="2015"/>
                </a:lnTo>
                <a:lnTo>
                  <a:pt x="2445" y="2015"/>
                </a:lnTo>
                <a:lnTo>
                  <a:pt x="2474" y="2017"/>
                </a:lnTo>
                <a:lnTo>
                  <a:pt x="2499" y="2017"/>
                </a:lnTo>
                <a:lnTo>
                  <a:pt x="2499" y="1973"/>
                </a:lnTo>
                <a:lnTo>
                  <a:pt x="2474" y="1973"/>
                </a:lnTo>
                <a:lnTo>
                  <a:pt x="2445" y="1972"/>
                </a:lnTo>
                <a:lnTo>
                  <a:pt x="2415" y="1972"/>
                </a:lnTo>
                <a:lnTo>
                  <a:pt x="2384" y="1970"/>
                </a:lnTo>
                <a:lnTo>
                  <a:pt x="2350" y="1970"/>
                </a:lnTo>
                <a:lnTo>
                  <a:pt x="2314" y="1968"/>
                </a:lnTo>
                <a:lnTo>
                  <a:pt x="2239" y="1965"/>
                </a:lnTo>
                <a:lnTo>
                  <a:pt x="2159" y="1961"/>
                </a:lnTo>
                <a:lnTo>
                  <a:pt x="2075" y="1957"/>
                </a:lnTo>
                <a:lnTo>
                  <a:pt x="1987" y="1954"/>
                </a:lnTo>
                <a:lnTo>
                  <a:pt x="1898" y="1950"/>
                </a:lnTo>
                <a:lnTo>
                  <a:pt x="1719" y="1945"/>
                </a:lnTo>
                <a:lnTo>
                  <a:pt x="1632" y="1943"/>
                </a:lnTo>
                <a:lnTo>
                  <a:pt x="1546" y="1941"/>
                </a:lnTo>
                <a:lnTo>
                  <a:pt x="1462" y="1943"/>
                </a:lnTo>
                <a:lnTo>
                  <a:pt x="1385" y="1945"/>
                </a:lnTo>
                <a:lnTo>
                  <a:pt x="1314" y="1947"/>
                </a:lnTo>
                <a:lnTo>
                  <a:pt x="1280" y="1950"/>
                </a:lnTo>
                <a:lnTo>
                  <a:pt x="1246" y="1952"/>
                </a:lnTo>
                <a:lnTo>
                  <a:pt x="1187" y="1959"/>
                </a:lnTo>
                <a:lnTo>
                  <a:pt x="1130" y="1968"/>
                </a:lnTo>
                <a:lnTo>
                  <a:pt x="1076" y="1977"/>
                </a:lnTo>
                <a:lnTo>
                  <a:pt x="1069" y="1979"/>
                </a:lnTo>
                <a:lnTo>
                  <a:pt x="1017" y="1991"/>
                </a:lnTo>
                <a:lnTo>
                  <a:pt x="967" y="2004"/>
                </a:lnTo>
                <a:lnTo>
                  <a:pt x="920" y="2017"/>
                </a:lnTo>
                <a:lnTo>
                  <a:pt x="874" y="2031"/>
                </a:lnTo>
                <a:lnTo>
                  <a:pt x="831" y="2047"/>
                </a:lnTo>
                <a:lnTo>
                  <a:pt x="749" y="2078"/>
                </a:lnTo>
                <a:lnTo>
                  <a:pt x="668" y="2108"/>
                </a:lnTo>
                <a:lnTo>
                  <a:pt x="593" y="2137"/>
                </a:lnTo>
                <a:lnTo>
                  <a:pt x="520" y="2162"/>
                </a:lnTo>
                <a:lnTo>
                  <a:pt x="441" y="2187"/>
                </a:lnTo>
                <a:lnTo>
                  <a:pt x="365" y="2216"/>
                </a:lnTo>
                <a:lnTo>
                  <a:pt x="291" y="2244"/>
                </a:lnTo>
                <a:lnTo>
                  <a:pt x="222" y="2271"/>
                </a:lnTo>
                <a:lnTo>
                  <a:pt x="189" y="2284"/>
                </a:lnTo>
                <a:lnTo>
                  <a:pt x="159" y="2295"/>
                </a:lnTo>
                <a:lnTo>
                  <a:pt x="130" y="2304"/>
                </a:lnTo>
                <a:lnTo>
                  <a:pt x="105" y="2313"/>
                </a:lnTo>
                <a:lnTo>
                  <a:pt x="82" y="2318"/>
                </a:lnTo>
                <a:lnTo>
                  <a:pt x="89" y="2338"/>
                </a:lnTo>
                <a:lnTo>
                  <a:pt x="89" y="2316"/>
                </a:lnTo>
                <a:lnTo>
                  <a:pt x="70" y="2320"/>
                </a:lnTo>
                <a:lnTo>
                  <a:pt x="54" y="2320"/>
                </a:lnTo>
                <a:lnTo>
                  <a:pt x="54" y="2341"/>
                </a:lnTo>
                <a:lnTo>
                  <a:pt x="61" y="2322"/>
                </a:lnTo>
                <a:lnTo>
                  <a:pt x="46" y="2320"/>
                </a:lnTo>
                <a:lnTo>
                  <a:pt x="37" y="2314"/>
                </a:lnTo>
                <a:lnTo>
                  <a:pt x="30" y="2334"/>
                </a:lnTo>
                <a:lnTo>
                  <a:pt x="45" y="2320"/>
                </a:lnTo>
                <a:lnTo>
                  <a:pt x="39" y="2313"/>
                </a:lnTo>
                <a:lnTo>
                  <a:pt x="23" y="2327"/>
                </a:lnTo>
                <a:lnTo>
                  <a:pt x="43" y="2320"/>
                </a:lnTo>
                <a:lnTo>
                  <a:pt x="41" y="2311"/>
                </a:lnTo>
                <a:lnTo>
                  <a:pt x="21" y="2318"/>
                </a:lnTo>
                <a:lnTo>
                  <a:pt x="43" y="2318"/>
                </a:lnTo>
                <a:lnTo>
                  <a:pt x="43" y="2307"/>
                </a:lnTo>
                <a:lnTo>
                  <a:pt x="21" y="2307"/>
                </a:lnTo>
                <a:lnTo>
                  <a:pt x="41" y="2316"/>
                </a:lnTo>
                <a:lnTo>
                  <a:pt x="43" y="2302"/>
                </a:lnTo>
                <a:lnTo>
                  <a:pt x="48" y="2288"/>
                </a:lnTo>
                <a:lnTo>
                  <a:pt x="57" y="2271"/>
                </a:lnTo>
                <a:lnTo>
                  <a:pt x="66" y="2253"/>
                </a:lnTo>
                <a:lnTo>
                  <a:pt x="89" y="2214"/>
                </a:lnTo>
                <a:lnTo>
                  <a:pt x="116" y="2169"/>
                </a:lnTo>
                <a:lnTo>
                  <a:pt x="145" y="2119"/>
                </a:lnTo>
                <a:lnTo>
                  <a:pt x="173" y="2070"/>
                </a:lnTo>
                <a:lnTo>
                  <a:pt x="188" y="2040"/>
                </a:lnTo>
                <a:lnTo>
                  <a:pt x="204" y="2011"/>
                </a:lnTo>
                <a:lnTo>
                  <a:pt x="239" y="1947"/>
                </a:lnTo>
                <a:lnTo>
                  <a:pt x="279" y="1877"/>
                </a:lnTo>
                <a:lnTo>
                  <a:pt x="322" y="1803"/>
                </a:lnTo>
                <a:lnTo>
                  <a:pt x="365" y="1726"/>
                </a:lnTo>
                <a:lnTo>
                  <a:pt x="407" y="1649"/>
                </a:lnTo>
                <a:lnTo>
                  <a:pt x="447" y="1572"/>
                </a:lnTo>
                <a:lnTo>
                  <a:pt x="484" y="1498"/>
                </a:lnTo>
                <a:lnTo>
                  <a:pt x="520" y="1426"/>
                </a:lnTo>
                <a:lnTo>
                  <a:pt x="554" y="1356"/>
                </a:lnTo>
                <a:lnTo>
                  <a:pt x="588" y="1286"/>
                </a:lnTo>
                <a:lnTo>
                  <a:pt x="622" y="1216"/>
                </a:lnTo>
                <a:lnTo>
                  <a:pt x="652" y="1144"/>
                </a:lnTo>
                <a:lnTo>
                  <a:pt x="681" y="1069"/>
                </a:lnTo>
                <a:lnTo>
                  <a:pt x="708" y="987"/>
                </a:lnTo>
                <a:lnTo>
                  <a:pt x="720" y="943"/>
                </a:lnTo>
                <a:lnTo>
                  <a:pt x="733" y="895"/>
                </a:lnTo>
                <a:lnTo>
                  <a:pt x="742" y="850"/>
                </a:lnTo>
                <a:lnTo>
                  <a:pt x="752" y="800"/>
                </a:lnTo>
                <a:lnTo>
                  <a:pt x="754" y="793"/>
                </a:lnTo>
                <a:lnTo>
                  <a:pt x="754" y="793"/>
                </a:lnTo>
                <a:lnTo>
                  <a:pt x="763" y="741"/>
                </a:lnTo>
                <a:lnTo>
                  <a:pt x="772" y="687"/>
                </a:lnTo>
                <a:lnTo>
                  <a:pt x="788" y="576"/>
                </a:lnTo>
                <a:lnTo>
                  <a:pt x="802" y="461"/>
                </a:lnTo>
                <a:lnTo>
                  <a:pt x="815" y="344"/>
                </a:lnTo>
                <a:lnTo>
                  <a:pt x="824" y="227"/>
                </a:lnTo>
                <a:lnTo>
                  <a:pt x="829" y="111"/>
                </a:lnTo>
                <a:lnTo>
                  <a:pt x="8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>
            <a:off x="3224214" y="4037013"/>
            <a:ext cx="3124201" cy="882650"/>
          </a:xfrm>
          <a:custGeom>
            <a:avLst/>
            <a:gdLst>
              <a:gd name="T0" fmla="*/ 32 w 3935"/>
              <a:gd name="T1" fmla="*/ 1113 h 1113"/>
              <a:gd name="T2" fmla="*/ 125 w 3935"/>
              <a:gd name="T3" fmla="*/ 1003 h 1113"/>
              <a:gd name="T4" fmla="*/ 178 w 3935"/>
              <a:gd name="T5" fmla="*/ 948 h 1113"/>
              <a:gd name="T6" fmla="*/ 239 w 3935"/>
              <a:gd name="T7" fmla="*/ 894 h 1113"/>
              <a:gd name="T8" fmla="*/ 309 w 3935"/>
              <a:gd name="T9" fmla="*/ 838 h 1113"/>
              <a:gd name="T10" fmla="*/ 334 w 3935"/>
              <a:gd name="T11" fmla="*/ 795 h 1113"/>
              <a:gd name="T12" fmla="*/ 384 w 3935"/>
              <a:gd name="T13" fmla="*/ 786 h 1113"/>
              <a:gd name="T14" fmla="*/ 482 w 3935"/>
              <a:gd name="T15" fmla="*/ 731 h 1113"/>
              <a:gd name="T16" fmla="*/ 597 w 3935"/>
              <a:gd name="T17" fmla="*/ 673 h 1113"/>
              <a:gd name="T18" fmla="*/ 727 w 3935"/>
              <a:gd name="T19" fmla="*/ 614 h 1113"/>
              <a:gd name="T20" fmla="*/ 875 w 3935"/>
              <a:gd name="T21" fmla="*/ 549 h 1113"/>
              <a:gd name="T22" fmla="*/ 1036 w 3935"/>
              <a:gd name="T23" fmla="*/ 485 h 1113"/>
              <a:gd name="T24" fmla="*/ 1211 w 3935"/>
              <a:gd name="T25" fmla="*/ 418 h 1113"/>
              <a:gd name="T26" fmla="*/ 1396 w 3935"/>
              <a:gd name="T27" fmla="*/ 356 h 1113"/>
              <a:gd name="T28" fmla="*/ 1589 w 3935"/>
              <a:gd name="T29" fmla="*/ 296 h 1113"/>
              <a:gd name="T30" fmla="*/ 1791 w 3935"/>
              <a:gd name="T31" fmla="*/ 244 h 1113"/>
              <a:gd name="T32" fmla="*/ 1885 w 3935"/>
              <a:gd name="T33" fmla="*/ 201 h 1113"/>
              <a:gd name="T34" fmla="*/ 1992 w 3935"/>
              <a:gd name="T35" fmla="*/ 201 h 1113"/>
              <a:gd name="T36" fmla="*/ 2203 w 3935"/>
              <a:gd name="T37" fmla="*/ 165 h 1113"/>
              <a:gd name="T38" fmla="*/ 2430 w 3935"/>
              <a:gd name="T39" fmla="*/ 135 h 1113"/>
              <a:gd name="T40" fmla="*/ 2666 w 3935"/>
              <a:gd name="T41" fmla="*/ 112 h 1113"/>
              <a:gd name="T42" fmla="*/ 2911 w 3935"/>
              <a:gd name="T43" fmla="*/ 92 h 1113"/>
              <a:gd name="T44" fmla="*/ 3415 w 3935"/>
              <a:gd name="T45" fmla="*/ 63 h 1113"/>
              <a:gd name="T46" fmla="*/ 3935 w 3935"/>
              <a:gd name="T47" fmla="*/ 43 h 1113"/>
              <a:gd name="T48" fmla="*/ 3674 w 3935"/>
              <a:gd name="T49" fmla="*/ 9 h 1113"/>
              <a:gd name="T50" fmla="*/ 3161 w 3935"/>
              <a:gd name="T51" fmla="*/ 33 h 1113"/>
              <a:gd name="T52" fmla="*/ 2788 w 3935"/>
              <a:gd name="T53" fmla="*/ 58 h 1113"/>
              <a:gd name="T54" fmla="*/ 2547 w 3935"/>
              <a:gd name="T55" fmla="*/ 79 h 1113"/>
              <a:gd name="T56" fmla="*/ 2316 w 3935"/>
              <a:gd name="T57" fmla="*/ 106 h 1113"/>
              <a:gd name="T58" fmla="*/ 2094 w 3935"/>
              <a:gd name="T59" fmla="*/ 139 h 1113"/>
              <a:gd name="T60" fmla="*/ 1885 w 3935"/>
              <a:gd name="T61" fmla="*/ 180 h 1113"/>
              <a:gd name="T62" fmla="*/ 1774 w 3935"/>
              <a:gd name="T63" fmla="*/ 205 h 1113"/>
              <a:gd name="T64" fmla="*/ 1572 w 3935"/>
              <a:gd name="T65" fmla="*/ 257 h 1113"/>
              <a:gd name="T66" fmla="*/ 1379 w 3935"/>
              <a:gd name="T67" fmla="*/ 316 h 1113"/>
              <a:gd name="T68" fmla="*/ 1195 w 3935"/>
              <a:gd name="T69" fmla="*/ 379 h 1113"/>
              <a:gd name="T70" fmla="*/ 1020 w 3935"/>
              <a:gd name="T71" fmla="*/ 445 h 1113"/>
              <a:gd name="T72" fmla="*/ 859 w 3935"/>
              <a:gd name="T73" fmla="*/ 510 h 1113"/>
              <a:gd name="T74" fmla="*/ 711 w 3935"/>
              <a:gd name="T75" fmla="*/ 575 h 1113"/>
              <a:gd name="T76" fmla="*/ 579 w 3935"/>
              <a:gd name="T77" fmla="*/ 634 h 1113"/>
              <a:gd name="T78" fmla="*/ 466 w 3935"/>
              <a:gd name="T79" fmla="*/ 691 h 1113"/>
              <a:gd name="T80" fmla="*/ 368 w 3935"/>
              <a:gd name="T81" fmla="*/ 747 h 1113"/>
              <a:gd name="T82" fmla="*/ 318 w 3935"/>
              <a:gd name="T83" fmla="*/ 779 h 1113"/>
              <a:gd name="T84" fmla="*/ 243 w 3935"/>
              <a:gd name="T85" fmla="*/ 835 h 1113"/>
              <a:gd name="T86" fmla="*/ 177 w 3935"/>
              <a:gd name="T87" fmla="*/ 890 h 1113"/>
              <a:gd name="T88" fmla="*/ 121 w 3935"/>
              <a:gd name="T89" fmla="*/ 946 h 1113"/>
              <a:gd name="T90" fmla="*/ 46 w 3935"/>
              <a:gd name="T91" fmla="*/ 1029 h 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35" h="1113">
                <a:moveTo>
                  <a:pt x="0" y="1086"/>
                </a:moveTo>
                <a:lnTo>
                  <a:pt x="32" y="1113"/>
                </a:lnTo>
                <a:lnTo>
                  <a:pt x="77" y="1059"/>
                </a:lnTo>
                <a:lnTo>
                  <a:pt x="125" y="1003"/>
                </a:lnTo>
                <a:lnTo>
                  <a:pt x="152" y="977"/>
                </a:lnTo>
                <a:lnTo>
                  <a:pt x="178" y="948"/>
                </a:lnTo>
                <a:lnTo>
                  <a:pt x="207" y="921"/>
                </a:lnTo>
                <a:lnTo>
                  <a:pt x="239" y="894"/>
                </a:lnTo>
                <a:lnTo>
                  <a:pt x="273" y="865"/>
                </a:lnTo>
                <a:lnTo>
                  <a:pt x="309" y="838"/>
                </a:lnTo>
                <a:lnTo>
                  <a:pt x="348" y="810"/>
                </a:lnTo>
                <a:lnTo>
                  <a:pt x="334" y="795"/>
                </a:lnTo>
                <a:lnTo>
                  <a:pt x="341" y="815"/>
                </a:lnTo>
                <a:lnTo>
                  <a:pt x="384" y="786"/>
                </a:lnTo>
                <a:lnTo>
                  <a:pt x="432" y="758"/>
                </a:lnTo>
                <a:lnTo>
                  <a:pt x="482" y="731"/>
                </a:lnTo>
                <a:lnTo>
                  <a:pt x="536" y="702"/>
                </a:lnTo>
                <a:lnTo>
                  <a:pt x="597" y="673"/>
                </a:lnTo>
                <a:lnTo>
                  <a:pt x="659" y="645"/>
                </a:lnTo>
                <a:lnTo>
                  <a:pt x="727" y="614"/>
                </a:lnTo>
                <a:lnTo>
                  <a:pt x="799" y="582"/>
                </a:lnTo>
                <a:lnTo>
                  <a:pt x="875" y="549"/>
                </a:lnTo>
                <a:lnTo>
                  <a:pt x="954" y="517"/>
                </a:lnTo>
                <a:lnTo>
                  <a:pt x="1036" y="485"/>
                </a:lnTo>
                <a:lnTo>
                  <a:pt x="1122" y="451"/>
                </a:lnTo>
                <a:lnTo>
                  <a:pt x="1211" y="418"/>
                </a:lnTo>
                <a:lnTo>
                  <a:pt x="1303" y="386"/>
                </a:lnTo>
                <a:lnTo>
                  <a:pt x="1396" y="356"/>
                </a:lnTo>
                <a:lnTo>
                  <a:pt x="1492" y="325"/>
                </a:lnTo>
                <a:lnTo>
                  <a:pt x="1589" y="296"/>
                </a:lnTo>
                <a:lnTo>
                  <a:pt x="1689" y="270"/>
                </a:lnTo>
                <a:lnTo>
                  <a:pt x="1791" y="244"/>
                </a:lnTo>
                <a:lnTo>
                  <a:pt x="1892" y="221"/>
                </a:lnTo>
                <a:lnTo>
                  <a:pt x="1885" y="201"/>
                </a:lnTo>
                <a:lnTo>
                  <a:pt x="1885" y="223"/>
                </a:lnTo>
                <a:lnTo>
                  <a:pt x="1992" y="201"/>
                </a:lnTo>
                <a:lnTo>
                  <a:pt x="2094" y="182"/>
                </a:lnTo>
                <a:lnTo>
                  <a:pt x="2203" y="165"/>
                </a:lnTo>
                <a:lnTo>
                  <a:pt x="2316" y="149"/>
                </a:lnTo>
                <a:lnTo>
                  <a:pt x="2430" y="135"/>
                </a:lnTo>
                <a:lnTo>
                  <a:pt x="2547" y="122"/>
                </a:lnTo>
                <a:lnTo>
                  <a:pt x="2666" y="112"/>
                </a:lnTo>
                <a:lnTo>
                  <a:pt x="2788" y="101"/>
                </a:lnTo>
                <a:lnTo>
                  <a:pt x="2911" y="92"/>
                </a:lnTo>
                <a:lnTo>
                  <a:pt x="3161" y="76"/>
                </a:lnTo>
                <a:lnTo>
                  <a:pt x="3415" y="63"/>
                </a:lnTo>
                <a:lnTo>
                  <a:pt x="3674" y="52"/>
                </a:lnTo>
                <a:lnTo>
                  <a:pt x="3935" y="43"/>
                </a:lnTo>
                <a:lnTo>
                  <a:pt x="3933" y="0"/>
                </a:lnTo>
                <a:lnTo>
                  <a:pt x="3674" y="9"/>
                </a:lnTo>
                <a:lnTo>
                  <a:pt x="3415" y="20"/>
                </a:lnTo>
                <a:lnTo>
                  <a:pt x="3161" y="33"/>
                </a:lnTo>
                <a:lnTo>
                  <a:pt x="2911" y="49"/>
                </a:lnTo>
                <a:lnTo>
                  <a:pt x="2788" y="58"/>
                </a:lnTo>
                <a:lnTo>
                  <a:pt x="2666" y="69"/>
                </a:lnTo>
                <a:lnTo>
                  <a:pt x="2547" y="79"/>
                </a:lnTo>
                <a:lnTo>
                  <a:pt x="2430" y="92"/>
                </a:lnTo>
                <a:lnTo>
                  <a:pt x="2316" y="106"/>
                </a:lnTo>
                <a:lnTo>
                  <a:pt x="2203" y="122"/>
                </a:lnTo>
                <a:lnTo>
                  <a:pt x="2094" y="139"/>
                </a:lnTo>
                <a:lnTo>
                  <a:pt x="1985" y="160"/>
                </a:lnTo>
                <a:lnTo>
                  <a:pt x="1885" y="180"/>
                </a:lnTo>
                <a:lnTo>
                  <a:pt x="1876" y="182"/>
                </a:lnTo>
                <a:lnTo>
                  <a:pt x="1774" y="205"/>
                </a:lnTo>
                <a:lnTo>
                  <a:pt x="1673" y="230"/>
                </a:lnTo>
                <a:lnTo>
                  <a:pt x="1572" y="257"/>
                </a:lnTo>
                <a:lnTo>
                  <a:pt x="1476" y="286"/>
                </a:lnTo>
                <a:lnTo>
                  <a:pt x="1379" y="316"/>
                </a:lnTo>
                <a:lnTo>
                  <a:pt x="1287" y="347"/>
                </a:lnTo>
                <a:lnTo>
                  <a:pt x="1195" y="379"/>
                </a:lnTo>
                <a:lnTo>
                  <a:pt x="1106" y="411"/>
                </a:lnTo>
                <a:lnTo>
                  <a:pt x="1020" y="445"/>
                </a:lnTo>
                <a:lnTo>
                  <a:pt x="938" y="478"/>
                </a:lnTo>
                <a:lnTo>
                  <a:pt x="859" y="510"/>
                </a:lnTo>
                <a:lnTo>
                  <a:pt x="783" y="542"/>
                </a:lnTo>
                <a:lnTo>
                  <a:pt x="711" y="575"/>
                </a:lnTo>
                <a:lnTo>
                  <a:pt x="643" y="605"/>
                </a:lnTo>
                <a:lnTo>
                  <a:pt x="579" y="634"/>
                </a:lnTo>
                <a:lnTo>
                  <a:pt x="520" y="662"/>
                </a:lnTo>
                <a:lnTo>
                  <a:pt x="466" y="691"/>
                </a:lnTo>
                <a:lnTo>
                  <a:pt x="416" y="718"/>
                </a:lnTo>
                <a:lnTo>
                  <a:pt x="368" y="747"/>
                </a:lnTo>
                <a:lnTo>
                  <a:pt x="325" y="776"/>
                </a:lnTo>
                <a:lnTo>
                  <a:pt x="318" y="779"/>
                </a:lnTo>
                <a:lnTo>
                  <a:pt x="279" y="808"/>
                </a:lnTo>
                <a:lnTo>
                  <a:pt x="243" y="835"/>
                </a:lnTo>
                <a:lnTo>
                  <a:pt x="209" y="863"/>
                </a:lnTo>
                <a:lnTo>
                  <a:pt x="177" y="890"/>
                </a:lnTo>
                <a:lnTo>
                  <a:pt x="148" y="917"/>
                </a:lnTo>
                <a:lnTo>
                  <a:pt x="121" y="946"/>
                </a:lnTo>
                <a:lnTo>
                  <a:pt x="94" y="973"/>
                </a:lnTo>
                <a:lnTo>
                  <a:pt x="46" y="1029"/>
                </a:lnTo>
                <a:lnTo>
                  <a:pt x="0" y="10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2589214" y="5334001"/>
            <a:ext cx="4487863" cy="152400"/>
            <a:chOff x="1631" y="3360"/>
            <a:chExt cx="2827" cy="96"/>
          </a:xfrm>
        </p:grpSpPr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1631" y="3395"/>
              <a:ext cx="2733" cy="23"/>
            </a:xfrm>
            <a:custGeom>
              <a:avLst/>
              <a:gdLst>
                <a:gd name="T0" fmla="*/ 5465 w 5465"/>
                <a:gd name="T1" fmla="*/ 47 h 47"/>
                <a:gd name="T2" fmla="*/ 5465 w 5465"/>
                <a:gd name="T3" fmla="*/ 4 h 47"/>
                <a:gd name="T4" fmla="*/ 0 w 5465"/>
                <a:gd name="T5" fmla="*/ 0 h 47"/>
                <a:gd name="T6" fmla="*/ 0 w 5465"/>
                <a:gd name="T7" fmla="*/ 43 h 47"/>
                <a:gd name="T8" fmla="*/ 5465 w 5465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5" h="47">
                  <a:moveTo>
                    <a:pt x="5465" y="47"/>
                  </a:moveTo>
                  <a:lnTo>
                    <a:pt x="5465" y="4"/>
                  </a:lnTo>
                  <a:lnTo>
                    <a:pt x="0" y="0"/>
                  </a:lnTo>
                  <a:lnTo>
                    <a:pt x="0" y="43"/>
                  </a:lnTo>
                  <a:lnTo>
                    <a:pt x="5465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4362" y="3360"/>
              <a:ext cx="96" cy="96"/>
            </a:xfrm>
            <a:custGeom>
              <a:avLst/>
              <a:gdLst>
                <a:gd name="T0" fmla="*/ 0 w 191"/>
                <a:gd name="T1" fmla="*/ 192 h 192"/>
                <a:gd name="T2" fmla="*/ 191 w 191"/>
                <a:gd name="T3" fmla="*/ 95 h 192"/>
                <a:gd name="T4" fmla="*/ 0 w 191"/>
                <a:gd name="T5" fmla="*/ 0 h 192"/>
                <a:gd name="T6" fmla="*/ 0 w 191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92">
                  <a:moveTo>
                    <a:pt x="0" y="192"/>
                  </a:moveTo>
                  <a:lnTo>
                    <a:pt x="191" y="9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3028951" y="2668588"/>
            <a:ext cx="858838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3111501" y="2720975"/>
            <a:ext cx="3921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Cells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5345114" y="2668588"/>
            <a:ext cx="11080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5427664" y="2720975"/>
            <a:ext cx="6286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Tangles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3925889" y="4646614"/>
            <a:ext cx="22828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4008439" y="4697414"/>
            <a:ext cx="18224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Planar</a:t>
            </a: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arrangements 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 rot="19380000">
            <a:off x="3154364" y="4117976"/>
            <a:ext cx="6794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Mixture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26" name="Group 30"/>
          <p:cNvGrpSpPr>
            <a:grpSpLocks/>
          </p:cNvGrpSpPr>
          <p:nvPr/>
        </p:nvGrpSpPr>
        <p:grpSpPr bwMode="auto">
          <a:xfrm>
            <a:off x="2589214" y="5924551"/>
            <a:ext cx="4470401" cy="152400"/>
            <a:chOff x="1631" y="3732"/>
            <a:chExt cx="2816" cy="96"/>
          </a:xfrm>
        </p:grpSpPr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1725" y="3770"/>
              <a:ext cx="2722" cy="23"/>
            </a:xfrm>
            <a:custGeom>
              <a:avLst/>
              <a:gdLst>
                <a:gd name="T0" fmla="*/ 5444 w 5444"/>
                <a:gd name="T1" fmla="*/ 47 h 47"/>
                <a:gd name="T2" fmla="*/ 5444 w 5444"/>
                <a:gd name="T3" fmla="*/ 4 h 47"/>
                <a:gd name="T4" fmla="*/ 0 w 5444"/>
                <a:gd name="T5" fmla="*/ 0 h 47"/>
                <a:gd name="T6" fmla="*/ 0 w 5444"/>
                <a:gd name="T7" fmla="*/ 43 h 47"/>
                <a:gd name="T8" fmla="*/ 5444 w 5444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4" h="47">
                  <a:moveTo>
                    <a:pt x="5444" y="47"/>
                  </a:moveTo>
                  <a:lnTo>
                    <a:pt x="5444" y="4"/>
                  </a:lnTo>
                  <a:lnTo>
                    <a:pt x="0" y="0"/>
                  </a:lnTo>
                  <a:lnTo>
                    <a:pt x="0" y="43"/>
                  </a:lnTo>
                  <a:lnTo>
                    <a:pt x="5444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1631" y="3732"/>
              <a:ext cx="96" cy="96"/>
            </a:xfrm>
            <a:custGeom>
              <a:avLst/>
              <a:gdLst>
                <a:gd name="T0" fmla="*/ 191 w 191"/>
                <a:gd name="T1" fmla="*/ 0 h 192"/>
                <a:gd name="T2" fmla="*/ 0 w 191"/>
                <a:gd name="T3" fmla="*/ 97 h 192"/>
                <a:gd name="T4" fmla="*/ 191 w 191"/>
                <a:gd name="T5" fmla="*/ 192 h 192"/>
                <a:gd name="T6" fmla="*/ 191 w 191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92">
                  <a:moveTo>
                    <a:pt x="191" y="0"/>
                  </a:moveTo>
                  <a:lnTo>
                    <a:pt x="0" y="97"/>
                  </a:lnTo>
                  <a:lnTo>
                    <a:pt x="191" y="19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9" name="Rectangle 31"/>
          <p:cNvSpPr>
            <a:spLocks noChangeArrowheads="1"/>
          </p:cNvSpPr>
          <p:nvPr/>
        </p:nvSpPr>
        <p:spPr bwMode="auto">
          <a:xfrm>
            <a:off x="6650039" y="4911726"/>
            <a:ext cx="423863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6732589" y="4972051"/>
            <a:ext cx="31273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33"/>
          <p:cNvSpPr>
            <a:spLocks noChangeArrowheads="1"/>
          </p:cNvSpPr>
          <p:nvPr/>
        </p:nvSpPr>
        <p:spPr bwMode="auto">
          <a:xfrm>
            <a:off x="6929439" y="5122864"/>
            <a:ext cx="139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2098676" y="5680076"/>
            <a:ext cx="5429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1788194" y="5557648"/>
            <a:ext cx="79028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4400" dirty="0" smtClean="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</a:t>
            </a:r>
            <a:r>
              <a:rPr kumimoji="0" lang="fr-FR" sz="4400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</a:t>
            </a:r>
            <a:endParaRPr kumimoji="0" lang="fr-FR" sz="4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4" name="Freeform 37"/>
          <p:cNvSpPr>
            <a:spLocks/>
          </p:cNvSpPr>
          <p:nvPr/>
        </p:nvSpPr>
        <p:spPr bwMode="auto">
          <a:xfrm>
            <a:off x="3673476" y="5246689"/>
            <a:ext cx="46038" cy="298450"/>
          </a:xfrm>
          <a:custGeom>
            <a:avLst/>
            <a:gdLst>
              <a:gd name="T0" fmla="*/ 57 w 57"/>
              <a:gd name="T1" fmla="*/ 1 h 375"/>
              <a:gd name="T2" fmla="*/ 15 w 57"/>
              <a:gd name="T3" fmla="*/ 0 h 375"/>
              <a:gd name="T4" fmla="*/ 0 w 57"/>
              <a:gd name="T5" fmla="*/ 373 h 375"/>
              <a:gd name="T6" fmla="*/ 43 w 57"/>
              <a:gd name="T7" fmla="*/ 375 h 375"/>
              <a:gd name="T8" fmla="*/ 57 w 57"/>
              <a:gd name="T9" fmla="*/ 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5">
                <a:moveTo>
                  <a:pt x="57" y="1"/>
                </a:moveTo>
                <a:lnTo>
                  <a:pt x="15" y="0"/>
                </a:lnTo>
                <a:lnTo>
                  <a:pt x="0" y="373"/>
                </a:lnTo>
                <a:lnTo>
                  <a:pt x="43" y="375"/>
                </a:lnTo>
                <a:lnTo>
                  <a:pt x="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5" name="Freeform 38"/>
          <p:cNvSpPr>
            <a:spLocks/>
          </p:cNvSpPr>
          <p:nvPr/>
        </p:nvSpPr>
        <p:spPr bwMode="auto">
          <a:xfrm>
            <a:off x="4810127" y="5246689"/>
            <a:ext cx="46038" cy="298450"/>
          </a:xfrm>
          <a:custGeom>
            <a:avLst/>
            <a:gdLst>
              <a:gd name="T0" fmla="*/ 57 w 57"/>
              <a:gd name="T1" fmla="*/ 1 h 375"/>
              <a:gd name="T2" fmla="*/ 14 w 57"/>
              <a:gd name="T3" fmla="*/ 0 h 375"/>
              <a:gd name="T4" fmla="*/ 0 w 57"/>
              <a:gd name="T5" fmla="*/ 373 h 375"/>
              <a:gd name="T6" fmla="*/ 43 w 57"/>
              <a:gd name="T7" fmla="*/ 375 h 375"/>
              <a:gd name="T8" fmla="*/ 57 w 57"/>
              <a:gd name="T9" fmla="*/ 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375">
                <a:moveTo>
                  <a:pt x="57" y="1"/>
                </a:moveTo>
                <a:lnTo>
                  <a:pt x="14" y="0"/>
                </a:lnTo>
                <a:lnTo>
                  <a:pt x="0" y="373"/>
                </a:lnTo>
                <a:lnTo>
                  <a:pt x="43" y="375"/>
                </a:lnTo>
                <a:lnTo>
                  <a:pt x="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6" name="Freeform 39"/>
          <p:cNvSpPr>
            <a:spLocks/>
          </p:cNvSpPr>
          <p:nvPr/>
        </p:nvSpPr>
        <p:spPr bwMode="auto">
          <a:xfrm>
            <a:off x="5946777" y="5246689"/>
            <a:ext cx="44450" cy="298450"/>
          </a:xfrm>
          <a:custGeom>
            <a:avLst/>
            <a:gdLst>
              <a:gd name="T0" fmla="*/ 58 w 58"/>
              <a:gd name="T1" fmla="*/ 1 h 375"/>
              <a:gd name="T2" fmla="*/ 15 w 58"/>
              <a:gd name="T3" fmla="*/ 0 h 375"/>
              <a:gd name="T4" fmla="*/ 0 w 58"/>
              <a:gd name="T5" fmla="*/ 373 h 375"/>
              <a:gd name="T6" fmla="*/ 43 w 58"/>
              <a:gd name="T7" fmla="*/ 375 h 375"/>
              <a:gd name="T8" fmla="*/ 58 w 58"/>
              <a:gd name="T9" fmla="*/ 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375">
                <a:moveTo>
                  <a:pt x="58" y="1"/>
                </a:moveTo>
                <a:lnTo>
                  <a:pt x="15" y="0"/>
                </a:lnTo>
                <a:lnTo>
                  <a:pt x="0" y="373"/>
                </a:lnTo>
                <a:lnTo>
                  <a:pt x="43" y="375"/>
                </a:lnTo>
                <a:lnTo>
                  <a:pt x="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7" name="Rectangle 40"/>
          <p:cNvSpPr>
            <a:spLocks noChangeArrowheads="1"/>
          </p:cNvSpPr>
          <p:nvPr/>
        </p:nvSpPr>
        <p:spPr bwMode="auto">
          <a:xfrm>
            <a:off x="3478214" y="5513389"/>
            <a:ext cx="528638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41"/>
          <p:cNvSpPr>
            <a:spLocks noChangeArrowheads="1"/>
          </p:cNvSpPr>
          <p:nvPr/>
        </p:nvSpPr>
        <p:spPr bwMode="auto">
          <a:xfrm>
            <a:off x="3560764" y="5573714"/>
            <a:ext cx="390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10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42"/>
          <p:cNvSpPr>
            <a:spLocks noChangeArrowheads="1"/>
          </p:cNvSpPr>
          <p:nvPr/>
        </p:nvSpPr>
        <p:spPr bwMode="auto">
          <a:xfrm>
            <a:off x="3832226" y="5576889"/>
            <a:ext cx="171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43"/>
          <p:cNvSpPr>
            <a:spLocks noChangeArrowheads="1"/>
          </p:cNvSpPr>
          <p:nvPr/>
        </p:nvSpPr>
        <p:spPr bwMode="auto">
          <a:xfrm>
            <a:off x="4592639" y="5514976"/>
            <a:ext cx="5302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" name="Rectangle 44"/>
          <p:cNvSpPr>
            <a:spLocks noChangeArrowheads="1"/>
          </p:cNvSpPr>
          <p:nvPr/>
        </p:nvSpPr>
        <p:spPr bwMode="auto">
          <a:xfrm>
            <a:off x="4675189" y="5575301"/>
            <a:ext cx="390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10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5"/>
          <p:cNvSpPr>
            <a:spLocks noChangeArrowheads="1"/>
          </p:cNvSpPr>
          <p:nvPr/>
        </p:nvSpPr>
        <p:spPr bwMode="auto">
          <a:xfrm>
            <a:off x="4948239" y="5578476"/>
            <a:ext cx="171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6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46"/>
          <p:cNvSpPr>
            <a:spLocks noChangeArrowheads="1"/>
          </p:cNvSpPr>
          <p:nvPr/>
        </p:nvSpPr>
        <p:spPr bwMode="auto">
          <a:xfrm>
            <a:off x="5699127" y="5514976"/>
            <a:ext cx="53022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47"/>
          <p:cNvSpPr>
            <a:spLocks noChangeArrowheads="1"/>
          </p:cNvSpPr>
          <p:nvPr/>
        </p:nvSpPr>
        <p:spPr bwMode="auto">
          <a:xfrm>
            <a:off x="5781677" y="5575301"/>
            <a:ext cx="3905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10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8"/>
          <p:cNvSpPr>
            <a:spLocks noChangeArrowheads="1"/>
          </p:cNvSpPr>
          <p:nvPr/>
        </p:nvSpPr>
        <p:spPr bwMode="auto">
          <a:xfrm>
            <a:off x="6054727" y="5578476"/>
            <a:ext cx="1714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9"/>
          <p:cNvSpPr>
            <a:spLocks noChangeArrowheads="1"/>
          </p:cNvSpPr>
          <p:nvPr/>
        </p:nvSpPr>
        <p:spPr bwMode="auto">
          <a:xfrm>
            <a:off x="1619251" y="1312863"/>
            <a:ext cx="5994401" cy="5010151"/>
          </a:xfrm>
          <a:prstGeom prst="rect">
            <a:avLst/>
          </a:prstGeom>
          <a:noFill/>
          <a:ln w="17463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 rot="5400000">
            <a:off x="2056289" y="2126287"/>
            <a:ext cx="1175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Cross slip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11002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CYCLIC DEFORMATION &amp; LOW CYCLE FATIGUE</a:t>
            </a:r>
            <a:endParaRPr lang="fr-FR" sz="28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01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+mn-lt"/>
              </a:rPr>
              <a:t>Memory </a:t>
            </a:r>
            <a:r>
              <a:rPr lang="fr-FR" dirty="0" err="1" smtClean="0">
                <a:latin typeface="+mn-lt"/>
              </a:rPr>
              <a:t>effect</a:t>
            </a:r>
            <a:endParaRPr lang="fr-FR" dirty="0">
              <a:latin typeface="+mn-lt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739776" y="1789113"/>
            <a:ext cx="3475038" cy="3500438"/>
            <a:chOff x="466" y="1127"/>
            <a:chExt cx="2189" cy="2205"/>
          </a:xfrm>
        </p:grpSpPr>
        <p:grpSp>
          <p:nvGrpSpPr>
            <p:cNvPr id="102" name="Group 7"/>
            <p:cNvGrpSpPr>
              <a:grpSpLocks/>
            </p:cNvGrpSpPr>
            <p:nvPr/>
          </p:nvGrpSpPr>
          <p:grpSpPr bwMode="auto">
            <a:xfrm>
              <a:off x="466" y="1127"/>
              <a:ext cx="151" cy="2129"/>
              <a:chOff x="466" y="1127"/>
              <a:chExt cx="151" cy="2129"/>
            </a:xfrm>
          </p:grpSpPr>
          <p:sp>
            <p:nvSpPr>
              <p:cNvPr id="106" name="Freeform 5"/>
              <p:cNvSpPr>
                <a:spLocks/>
              </p:cNvSpPr>
              <p:nvPr/>
            </p:nvSpPr>
            <p:spPr bwMode="auto">
              <a:xfrm>
                <a:off x="466" y="1127"/>
                <a:ext cx="151" cy="226"/>
              </a:xfrm>
              <a:custGeom>
                <a:avLst/>
                <a:gdLst>
                  <a:gd name="T0" fmla="*/ 75 w 151"/>
                  <a:gd name="T1" fmla="*/ 0 h 226"/>
                  <a:gd name="T2" fmla="*/ 151 w 151"/>
                  <a:gd name="T3" fmla="*/ 226 h 226"/>
                  <a:gd name="T4" fmla="*/ 75 w 151"/>
                  <a:gd name="T5" fmla="*/ 226 h 226"/>
                  <a:gd name="T6" fmla="*/ 0 w 151"/>
                  <a:gd name="T7" fmla="*/ 226 h 226"/>
                  <a:gd name="T8" fmla="*/ 75 w 151"/>
                  <a:gd name="T9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226">
                    <a:moveTo>
                      <a:pt x="75" y="0"/>
                    </a:moveTo>
                    <a:lnTo>
                      <a:pt x="151" y="226"/>
                    </a:lnTo>
                    <a:lnTo>
                      <a:pt x="75" y="226"/>
                    </a:lnTo>
                    <a:lnTo>
                      <a:pt x="0" y="226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7" name="Freeform 6"/>
              <p:cNvSpPr>
                <a:spLocks/>
              </p:cNvSpPr>
              <p:nvPr/>
            </p:nvSpPr>
            <p:spPr bwMode="auto">
              <a:xfrm>
                <a:off x="526" y="1353"/>
                <a:ext cx="32" cy="1903"/>
              </a:xfrm>
              <a:custGeom>
                <a:avLst/>
                <a:gdLst>
                  <a:gd name="T0" fmla="*/ 0 w 32"/>
                  <a:gd name="T1" fmla="*/ 1903 h 1903"/>
                  <a:gd name="T2" fmla="*/ 31 w 32"/>
                  <a:gd name="T3" fmla="*/ 1903 h 1903"/>
                  <a:gd name="T4" fmla="*/ 32 w 32"/>
                  <a:gd name="T5" fmla="*/ 0 h 1903"/>
                  <a:gd name="T6" fmla="*/ 1 w 32"/>
                  <a:gd name="T7" fmla="*/ 0 h 1903"/>
                  <a:gd name="T8" fmla="*/ 0 w 32"/>
                  <a:gd name="T9" fmla="*/ 1903 h 1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903">
                    <a:moveTo>
                      <a:pt x="0" y="1903"/>
                    </a:moveTo>
                    <a:lnTo>
                      <a:pt x="31" y="1903"/>
                    </a:lnTo>
                    <a:lnTo>
                      <a:pt x="32" y="0"/>
                    </a:lnTo>
                    <a:lnTo>
                      <a:pt x="1" y="0"/>
                    </a:lnTo>
                    <a:lnTo>
                      <a:pt x="0" y="190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3" name="Group 10"/>
            <p:cNvGrpSpPr>
              <a:grpSpLocks/>
            </p:cNvGrpSpPr>
            <p:nvPr/>
          </p:nvGrpSpPr>
          <p:grpSpPr bwMode="auto">
            <a:xfrm>
              <a:off x="529" y="3181"/>
              <a:ext cx="2126" cy="151"/>
              <a:chOff x="529" y="3181"/>
              <a:chExt cx="2126" cy="151"/>
            </a:xfrm>
          </p:grpSpPr>
          <p:sp>
            <p:nvSpPr>
              <p:cNvPr id="104" name="Freeform 8"/>
              <p:cNvSpPr>
                <a:spLocks/>
              </p:cNvSpPr>
              <p:nvPr/>
            </p:nvSpPr>
            <p:spPr bwMode="auto">
              <a:xfrm>
                <a:off x="2429" y="3181"/>
                <a:ext cx="226" cy="151"/>
              </a:xfrm>
              <a:custGeom>
                <a:avLst/>
                <a:gdLst>
                  <a:gd name="T0" fmla="*/ 226 w 226"/>
                  <a:gd name="T1" fmla="*/ 75 h 151"/>
                  <a:gd name="T2" fmla="*/ 0 w 226"/>
                  <a:gd name="T3" fmla="*/ 151 h 151"/>
                  <a:gd name="T4" fmla="*/ 0 w 226"/>
                  <a:gd name="T5" fmla="*/ 75 h 151"/>
                  <a:gd name="T6" fmla="*/ 0 w 226"/>
                  <a:gd name="T7" fmla="*/ 0 h 151"/>
                  <a:gd name="T8" fmla="*/ 226 w 226"/>
                  <a:gd name="T9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226" y="75"/>
                    </a:moveTo>
                    <a:lnTo>
                      <a:pt x="0" y="151"/>
                    </a:lnTo>
                    <a:lnTo>
                      <a:pt x="0" y="75"/>
                    </a:lnTo>
                    <a:lnTo>
                      <a:pt x="0" y="0"/>
                    </a:lnTo>
                    <a:lnTo>
                      <a:pt x="226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5" name="Freeform 9"/>
              <p:cNvSpPr>
                <a:spLocks/>
              </p:cNvSpPr>
              <p:nvPr/>
            </p:nvSpPr>
            <p:spPr bwMode="auto">
              <a:xfrm>
                <a:off x="529" y="3241"/>
                <a:ext cx="1900" cy="31"/>
              </a:xfrm>
              <a:custGeom>
                <a:avLst/>
                <a:gdLst>
                  <a:gd name="T0" fmla="*/ 0 w 1900"/>
                  <a:gd name="T1" fmla="*/ 0 h 31"/>
                  <a:gd name="T2" fmla="*/ 0 w 1900"/>
                  <a:gd name="T3" fmla="*/ 30 h 31"/>
                  <a:gd name="T4" fmla="*/ 1900 w 1900"/>
                  <a:gd name="T5" fmla="*/ 31 h 31"/>
                  <a:gd name="T6" fmla="*/ 1900 w 1900"/>
                  <a:gd name="T7" fmla="*/ 1 h 31"/>
                  <a:gd name="T8" fmla="*/ 0 w 1900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0" h="31">
                    <a:moveTo>
                      <a:pt x="0" y="0"/>
                    </a:moveTo>
                    <a:lnTo>
                      <a:pt x="0" y="30"/>
                    </a:lnTo>
                    <a:lnTo>
                      <a:pt x="1900" y="31"/>
                    </a:lnTo>
                    <a:lnTo>
                      <a:pt x="190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171576" y="1381125"/>
            <a:ext cx="219392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1171576" y="1392238"/>
            <a:ext cx="2400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Monotonic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fr-FR" sz="18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predeformed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422401" y="4403725"/>
            <a:ext cx="1614488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2182813" y="2733675"/>
            <a:ext cx="8112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2182813" y="2743200"/>
            <a:ext cx="5068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cyclic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17" name="Group 22"/>
          <p:cNvGrpSpPr>
            <a:grpSpLocks/>
          </p:cNvGrpSpPr>
          <p:nvPr/>
        </p:nvGrpSpPr>
        <p:grpSpPr bwMode="auto">
          <a:xfrm>
            <a:off x="1481138" y="3059113"/>
            <a:ext cx="239713" cy="1319213"/>
            <a:chOff x="933" y="1927"/>
            <a:chExt cx="151" cy="831"/>
          </a:xfrm>
        </p:grpSpPr>
        <p:sp>
          <p:nvSpPr>
            <p:cNvPr id="100" name="Freeform 20"/>
            <p:cNvSpPr>
              <a:spLocks/>
            </p:cNvSpPr>
            <p:nvPr/>
          </p:nvSpPr>
          <p:spPr bwMode="auto">
            <a:xfrm>
              <a:off x="933" y="1927"/>
              <a:ext cx="151" cy="227"/>
            </a:xfrm>
            <a:custGeom>
              <a:avLst/>
              <a:gdLst>
                <a:gd name="T0" fmla="*/ 76 w 151"/>
                <a:gd name="T1" fmla="*/ 0 h 227"/>
                <a:gd name="T2" fmla="*/ 151 w 151"/>
                <a:gd name="T3" fmla="*/ 227 h 227"/>
                <a:gd name="T4" fmla="*/ 76 w 151"/>
                <a:gd name="T5" fmla="*/ 227 h 227"/>
                <a:gd name="T6" fmla="*/ 0 w 151"/>
                <a:gd name="T7" fmla="*/ 227 h 227"/>
                <a:gd name="T8" fmla="*/ 76 w 15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27">
                  <a:moveTo>
                    <a:pt x="76" y="0"/>
                  </a:moveTo>
                  <a:lnTo>
                    <a:pt x="151" y="227"/>
                  </a:lnTo>
                  <a:lnTo>
                    <a:pt x="76" y="227"/>
                  </a:lnTo>
                  <a:lnTo>
                    <a:pt x="0" y="22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Freeform 21"/>
            <p:cNvSpPr>
              <a:spLocks/>
            </p:cNvSpPr>
            <p:nvPr/>
          </p:nvSpPr>
          <p:spPr bwMode="auto">
            <a:xfrm>
              <a:off x="994" y="2154"/>
              <a:ext cx="31" cy="604"/>
            </a:xfrm>
            <a:custGeom>
              <a:avLst/>
              <a:gdLst>
                <a:gd name="T0" fmla="*/ 0 w 31"/>
                <a:gd name="T1" fmla="*/ 604 h 604"/>
                <a:gd name="T2" fmla="*/ 30 w 31"/>
                <a:gd name="T3" fmla="*/ 604 h 604"/>
                <a:gd name="T4" fmla="*/ 31 w 31"/>
                <a:gd name="T5" fmla="*/ 0 h 604"/>
                <a:gd name="T6" fmla="*/ 1 w 31"/>
                <a:gd name="T7" fmla="*/ 0 h 604"/>
                <a:gd name="T8" fmla="*/ 0 w 31"/>
                <a:gd name="T9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04">
                  <a:moveTo>
                    <a:pt x="0" y="604"/>
                  </a:moveTo>
                  <a:lnTo>
                    <a:pt x="30" y="604"/>
                  </a:lnTo>
                  <a:lnTo>
                    <a:pt x="31" y="0"/>
                  </a:lnTo>
                  <a:lnTo>
                    <a:pt x="1" y="0"/>
                  </a:lnTo>
                  <a:lnTo>
                    <a:pt x="0" y="6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18" name="Group 25"/>
          <p:cNvGrpSpPr>
            <a:grpSpLocks/>
          </p:cNvGrpSpPr>
          <p:nvPr/>
        </p:nvGrpSpPr>
        <p:grpSpPr bwMode="auto">
          <a:xfrm>
            <a:off x="1481138" y="2100263"/>
            <a:ext cx="239713" cy="1031875"/>
            <a:chOff x="933" y="1323"/>
            <a:chExt cx="151" cy="650"/>
          </a:xfrm>
        </p:grpSpPr>
        <p:sp>
          <p:nvSpPr>
            <p:cNvPr id="98" name="Freeform 23"/>
            <p:cNvSpPr>
              <a:spLocks/>
            </p:cNvSpPr>
            <p:nvPr/>
          </p:nvSpPr>
          <p:spPr bwMode="auto">
            <a:xfrm>
              <a:off x="933" y="1746"/>
              <a:ext cx="151" cy="227"/>
            </a:xfrm>
            <a:custGeom>
              <a:avLst/>
              <a:gdLst>
                <a:gd name="T0" fmla="*/ 76 w 151"/>
                <a:gd name="T1" fmla="*/ 227 h 227"/>
                <a:gd name="T2" fmla="*/ 0 w 151"/>
                <a:gd name="T3" fmla="*/ 0 h 227"/>
                <a:gd name="T4" fmla="*/ 76 w 151"/>
                <a:gd name="T5" fmla="*/ 0 h 227"/>
                <a:gd name="T6" fmla="*/ 151 w 151"/>
                <a:gd name="T7" fmla="*/ 0 h 227"/>
                <a:gd name="T8" fmla="*/ 76 w 151"/>
                <a:gd name="T9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27">
                  <a:moveTo>
                    <a:pt x="76" y="227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151" y="0"/>
                  </a:lnTo>
                  <a:lnTo>
                    <a:pt x="76" y="2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Freeform 24"/>
            <p:cNvSpPr>
              <a:spLocks/>
            </p:cNvSpPr>
            <p:nvPr/>
          </p:nvSpPr>
          <p:spPr bwMode="auto">
            <a:xfrm>
              <a:off x="994" y="1323"/>
              <a:ext cx="31" cy="423"/>
            </a:xfrm>
            <a:custGeom>
              <a:avLst/>
              <a:gdLst>
                <a:gd name="T0" fmla="*/ 0 w 31"/>
                <a:gd name="T1" fmla="*/ 423 h 423"/>
                <a:gd name="T2" fmla="*/ 30 w 31"/>
                <a:gd name="T3" fmla="*/ 423 h 423"/>
                <a:gd name="T4" fmla="*/ 31 w 31"/>
                <a:gd name="T5" fmla="*/ 0 h 423"/>
                <a:gd name="T6" fmla="*/ 1 w 31"/>
                <a:gd name="T7" fmla="*/ 0 h 423"/>
                <a:gd name="T8" fmla="*/ 0 w 31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23">
                  <a:moveTo>
                    <a:pt x="0" y="423"/>
                  </a:moveTo>
                  <a:lnTo>
                    <a:pt x="30" y="423"/>
                  </a:lnTo>
                  <a:lnTo>
                    <a:pt x="31" y="0"/>
                  </a:lnTo>
                  <a:lnTo>
                    <a:pt x="1" y="0"/>
                  </a:lnTo>
                  <a:lnTo>
                    <a:pt x="0" y="4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92" name="Group 28"/>
          <p:cNvGrpSpPr>
            <a:grpSpLocks/>
          </p:cNvGrpSpPr>
          <p:nvPr/>
        </p:nvGrpSpPr>
        <p:grpSpPr bwMode="auto">
          <a:xfrm>
            <a:off x="4665663" y="1789113"/>
            <a:ext cx="239713" cy="3379788"/>
            <a:chOff x="2939" y="1127"/>
            <a:chExt cx="151" cy="2129"/>
          </a:xfrm>
        </p:grpSpPr>
        <p:sp>
          <p:nvSpPr>
            <p:cNvPr id="96" name="Freeform 26"/>
            <p:cNvSpPr>
              <a:spLocks/>
            </p:cNvSpPr>
            <p:nvPr/>
          </p:nvSpPr>
          <p:spPr bwMode="auto">
            <a:xfrm>
              <a:off x="2939" y="1127"/>
              <a:ext cx="151" cy="226"/>
            </a:xfrm>
            <a:custGeom>
              <a:avLst/>
              <a:gdLst>
                <a:gd name="T0" fmla="*/ 75 w 151"/>
                <a:gd name="T1" fmla="*/ 0 h 226"/>
                <a:gd name="T2" fmla="*/ 151 w 151"/>
                <a:gd name="T3" fmla="*/ 226 h 226"/>
                <a:gd name="T4" fmla="*/ 75 w 151"/>
                <a:gd name="T5" fmla="*/ 226 h 226"/>
                <a:gd name="T6" fmla="*/ 0 w 151"/>
                <a:gd name="T7" fmla="*/ 226 h 226"/>
                <a:gd name="T8" fmla="*/ 75 w 151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26">
                  <a:moveTo>
                    <a:pt x="75" y="0"/>
                  </a:moveTo>
                  <a:lnTo>
                    <a:pt x="151" y="226"/>
                  </a:lnTo>
                  <a:lnTo>
                    <a:pt x="75" y="226"/>
                  </a:lnTo>
                  <a:lnTo>
                    <a:pt x="0" y="226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27"/>
            <p:cNvSpPr>
              <a:spLocks/>
            </p:cNvSpPr>
            <p:nvPr/>
          </p:nvSpPr>
          <p:spPr bwMode="auto">
            <a:xfrm>
              <a:off x="2999" y="1353"/>
              <a:ext cx="31" cy="1903"/>
            </a:xfrm>
            <a:custGeom>
              <a:avLst/>
              <a:gdLst>
                <a:gd name="T0" fmla="*/ 0 w 31"/>
                <a:gd name="T1" fmla="*/ 1903 h 1903"/>
                <a:gd name="T2" fmla="*/ 30 w 31"/>
                <a:gd name="T3" fmla="*/ 1903 h 1903"/>
                <a:gd name="T4" fmla="*/ 31 w 31"/>
                <a:gd name="T5" fmla="*/ 0 h 1903"/>
                <a:gd name="T6" fmla="*/ 1 w 31"/>
                <a:gd name="T7" fmla="*/ 0 h 1903"/>
                <a:gd name="T8" fmla="*/ 0 w 31"/>
                <a:gd name="T9" fmla="*/ 1903 h 1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03">
                  <a:moveTo>
                    <a:pt x="0" y="1903"/>
                  </a:moveTo>
                  <a:lnTo>
                    <a:pt x="30" y="1903"/>
                  </a:lnTo>
                  <a:lnTo>
                    <a:pt x="31" y="0"/>
                  </a:lnTo>
                  <a:lnTo>
                    <a:pt x="1" y="0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93" name="Group 31"/>
          <p:cNvGrpSpPr>
            <a:grpSpLocks/>
          </p:cNvGrpSpPr>
          <p:nvPr/>
        </p:nvGrpSpPr>
        <p:grpSpPr bwMode="auto">
          <a:xfrm>
            <a:off x="4760914" y="5049838"/>
            <a:ext cx="3398838" cy="239713"/>
            <a:chOff x="3014" y="3181"/>
            <a:chExt cx="2126" cy="151"/>
          </a:xfrm>
        </p:grpSpPr>
        <p:sp>
          <p:nvSpPr>
            <p:cNvPr id="94" name="Freeform 29"/>
            <p:cNvSpPr>
              <a:spLocks/>
            </p:cNvSpPr>
            <p:nvPr/>
          </p:nvSpPr>
          <p:spPr bwMode="auto">
            <a:xfrm>
              <a:off x="4913" y="3181"/>
              <a:ext cx="227" cy="151"/>
            </a:xfrm>
            <a:custGeom>
              <a:avLst/>
              <a:gdLst>
                <a:gd name="T0" fmla="*/ 227 w 227"/>
                <a:gd name="T1" fmla="*/ 75 h 151"/>
                <a:gd name="T2" fmla="*/ 0 w 227"/>
                <a:gd name="T3" fmla="*/ 151 h 151"/>
                <a:gd name="T4" fmla="*/ 0 w 227"/>
                <a:gd name="T5" fmla="*/ 75 h 151"/>
                <a:gd name="T6" fmla="*/ 0 w 227"/>
                <a:gd name="T7" fmla="*/ 0 h 151"/>
                <a:gd name="T8" fmla="*/ 227 w 227"/>
                <a:gd name="T9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151">
                  <a:moveTo>
                    <a:pt x="227" y="75"/>
                  </a:moveTo>
                  <a:lnTo>
                    <a:pt x="0" y="151"/>
                  </a:lnTo>
                  <a:lnTo>
                    <a:pt x="0" y="75"/>
                  </a:lnTo>
                  <a:lnTo>
                    <a:pt x="0" y="0"/>
                  </a:lnTo>
                  <a:lnTo>
                    <a:pt x="227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30"/>
            <p:cNvSpPr>
              <a:spLocks/>
            </p:cNvSpPr>
            <p:nvPr/>
          </p:nvSpPr>
          <p:spPr bwMode="auto">
            <a:xfrm>
              <a:off x="3014" y="3241"/>
              <a:ext cx="1899" cy="31"/>
            </a:xfrm>
            <a:custGeom>
              <a:avLst/>
              <a:gdLst>
                <a:gd name="T0" fmla="*/ 0 w 1899"/>
                <a:gd name="T1" fmla="*/ 0 h 31"/>
                <a:gd name="T2" fmla="*/ 0 w 1899"/>
                <a:gd name="T3" fmla="*/ 30 h 31"/>
                <a:gd name="T4" fmla="*/ 1899 w 1899"/>
                <a:gd name="T5" fmla="*/ 31 h 31"/>
                <a:gd name="T6" fmla="*/ 1899 w 1899"/>
                <a:gd name="T7" fmla="*/ 1 h 31"/>
                <a:gd name="T8" fmla="*/ 0 w 189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31">
                  <a:moveTo>
                    <a:pt x="0" y="0"/>
                  </a:moveTo>
                  <a:lnTo>
                    <a:pt x="0" y="30"/>
                  </a:lnTo>
                  <a:lnTo>
                    <a:pt x="1899" y="31"/>
                  </a:lnTo>
                  <a:lnTo>
                    <a:pt x="1899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Rectangle 33"/>
          <p:cNvSpPr>
            <a:spLocks noChangeArrowheads="1"/>
          </p:cNvSpPr>
          <p:nvPr/>
        </p:nvSpPr>
        <p:spPr bwMode="auto">
          <a:xfrm>
            <a:off x="5095876" y="1381125"/>
            <a:ext cx="219392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5095876" y="1392238"/>
            <a:ext cx="24003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Monotonic</a:t>
            </a: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fr-FR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predeformed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5264151" y="4473575"/>
            <a:ext cx="1614488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5264151" y="4484688"/>
            <a:ext cx="20069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Monotonic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fr-FR" sz="18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annealed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6343651" y="2268538"/>
            <a:ext cx="12160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7" name="Rectangle 40"/>
          <p:cNvSpPr>
            <a:spLocks noChangeArrowheads="1"/>
          </p:cNvSpPr>
          <p:nvPr/>
        </p:nvSpPr>
        <p:spPr bwMode="auto">
          <a:xfrm>
            <a:off x="6513513" y="2279650"/>
            <a:ext cx="18424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Cyclic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fr-FR" sz="18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predeformed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8" name="Rectangle 41"/>
          <p:cNvSpPr>
            <a:spLocks noChangeArrowheads="1"/>
          </p:cNvSpPr>
          <p:nvPr/>
        </p:nvSpPr>
        <p:spPr bwMode="auto">
          <a:xfrm>
            <a:off x="6343651" y="2557463"/>
            <a:ext cx="52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29" name="Group 44"/>
          <p:cNvGrpSpPr>
            <a:grpSpLocks/>
          </p:cNvGrpSpPr>
          <p:nvPr/>
        </p:nvGrpSpPr>
        <p:grpSpPr bwMode="auto">
          <a:xfrm>
            <a:off x="5407026" y="3586163"/>
            <a:ext cx="239713" cy="792163"/>
            <a:chOff x="3406" y="2259"/>
            <a:chExt cx="151" cy="499"/>
          </a:xfrm>
        </p:grpSpPr>
        <p:sp>
          <p:nvSpPr>
            <p:cNvPr id="90" name="Freeform 42"/>
            <p:cNvSpPr>
              <a:spLocks/>
            </p:cNvSpPr>
            <p:nvPr/>
          </p:nvSpPr>
          <p:spPr bwMode="auto">
            <a:xfrm>
              <a:off x="3406" y="2259"/>
              <a:ext cx="151" cy="227"/>
            </a:xfrm>
            <a:custGeom>
              <a:avLst/>
              <a:gdLst>
                <a:gd name="T0" fmla="*/ 76 w 151"/>
                <a:gd name="T1" fmla="*/ 0 h 227"/>
                <a:gd name="T2" fmla="*/ 151 w 151"/>
                <a:gd name="T3" fmla="*/ 227 h 227"/>
                <a:gd name="T4" fmla="*/ 76 w 151"/>
                <a:gd name="T5" fmla="*/ 227 h 227"/>
                <a:gd name="T6" fmla="*/ 0 w 151"/>
                <a:gd name="T7" fmla="*/ 227 h 227"/>
                <a:gd name="T8" fmla="*/ 76 w 15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27">
                  <a:moveTo>
                    <a:pt x="76" y="0"/>
                  </a:moveTo>
                  <a:lnTo>
                    <a:pt x="151" y="227"/>
                  </a:lnTo>
                  <a:lnTo>
                    <a:pt x="76" y="227"/>
                  </a:lnTo>
                  <a:lnTo>
                    <a:pt x="0" y="22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Freeform 43"/>
            <p:cNvSpPr>
              <a:spLocks/>
            </p:cNvSpPr>
            <p:nvPr/>
          </p:nvSpPr>
          <p:spPr bwMode="auto">
            <a:xfrm>
              <a:off x="3466" y="2486"/>
              <a:ext cx="32" cy="272"/>
            </a:xfrm>
            <a:custGeom>
              <a:avLst/>
              <a:gdLst>
                <a:gd name="T0" fmla="*/ 0 w 32"/>
                <a:gd name="T1" fmla="*/ 272 h 272"/>
                <a:gd name="T2" fmla="*/ 31 w 32"/>
                <a:gd name="T3" fmla="*/ 272 h 272"/>
                <a:gd name="T4" fmla="*/ 32 w 32"/>
                <a:gd name="T5" fmla="*/ 0 h 272"/>
                <a:gd name="T6" fmla="*/ 1 w 32"/>
                <a:gd name="T7" fmla="*/ 0 h 272"/>
                <a:gd name="T8" fmla="*/ 0 w 32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72">
                  <a:moveTo>
                    <a:pt x="0" y="272"/>
                  </a:moveTo>
                  <a:lnTo>
                    <a:pt x="31" y="272"/>
                  </a:lnTo>
                  <a:lnTo>
                    <a:pt x="32" y="0"/>
                  </a:lnTo>
                  <a:lnTo>
                    <a:pt x="1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0" name="Group 47"/>
          <p:cNvGrpSpPr>
            <a:grpSpLocks/>
          </p:cNvGrpSpPr>
          <p:nvPr/>
        </p:nvGrpSpPr>
        <p:grpSpPr bwMode="auto">
          <a:xfrm>
            <a:off x="5407026" y="2100263"/>
            <a:ext cx="239713" cy="671513"/>
            <a:chOff x="3406" y="1323"/>
            <a:chExt cx="151" cy="423"/>
          </a:xfrm>
        </p:grpSpPr>
        <p:sp>
          <p:nvSpPr>
            <p:cNvPr id="88" name="Freeform 45"/>
            <p:cNvSpPr>
              <a:spLocks/>
            </p:cNvSpPr>
            <p:nvPr/>
          </p:nvSpPr>
          <p:spPr bwMode="auto">
            <a:xfrm>
              <a:off x="3406" y="1519"/>
              <a:ext cx="151" cy="227"/>
            </a:xfrm>
            <a:custGeom>
              <a:avLst/>
              <a:gdLst>
                <a:gd name="T0" fmla="*/ 76 w 151"/>
                <a:gd name="T1" fmla="*/ 227 h 227"/>
                <a:gd name="T2" fmla="*/ 0 w 151"/>
                <a:gd name="T3" fmla="*/ 0 h 227"/>
                <a:gd name="T4" fmla="*/ 76 w 151"/>
                <a:gd name="T5" fmla="*/ 0 h 227"/>
                <a:gd name="T6" fmla="*/ 151 w 151"/>
                <a:gd name="T7" fmla="*/ 0 h 227"/>
                <a:gd name="T8" fmla="*/ 76 w 151"/>
                <a:gd name="T9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27">
                  <a:moveTo>
                    <a:pt x="76" y="227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151" y="0"/>
                  </a:lnTo>
                  <a:lnTo>
                    <a:pt x="76" y="2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46"/>
            <p:cNvSpPr>
              <a:spLocks/>
            </p:cNvSpPr>
            <p:nvPr/>
          </p:nvSpPr>
          <p:spPr bwMode="auto">
            <a:xfrm>
              <a:off x="3466" y="1323"/>
              <a:ext cx="32" cy="196"/>
            </a:xfrm>
            <a:custGeom>
              <a:avLst/>
              <a:gdLst>
                <a:gd name="T0" fmla="*/ 31 w 32"/>
                <a:gd name="T1" fmla="*/ 0 h 196"/>
                <a:gd name="T2" fmla="*/ 0 w 32"/>
                <a:gd name="T3" fmla="*/ 0 h 196"/>
                <a:gd name="T4" fmla="*/ 1 w 32"/>
                <a:gd name="T5" fmla="*/ 196 h 196"/>
                <a:gd name="T6" fmla="*/ 32 w 32"/>
                <a:gd name="T7" fmla="*/ 196 h 196"/>
                <a:gd name="T8" fmla="*/ 31 w 32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96">
                  <a:moveTo>
                    <a:pt x="31" y="0"/>
                  </a:moveTo>
                  <a:lnTo>
                    <a:pt x="0" y="0"/>
                  </a:lnTo>
                  <a:lnTo>
                    <a:pt x="1" y="196"/>
                  </a:lnTo>
                  <a:lnTo>
                    <a:pt x="32" y="19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1" name="Rectangle 48"/>
          <p:cNvSpPr>
            <a:spLocks noChangeArrowheads="1"/>
          </p:cNvSpPr>
          <p:nvPr/>
        </p:nvSpPr>
        <p:spPr bwMode="auto">
          <a:xfrm>
            <a:off x="6197601" y="3298825"/>
            <a:ext cx="8699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2" name="Rectangle 49"/>
          <p:cNvSpPr>
            <a:spLocks noChangeArrowheads="1"/>
          </p:cNvSpPr>
          <p:nvPr/>
        </p:nvSpPr>
        <p:spPr bwMode="auto">
          <a:xfrm>
            <a:off x="6115844" y="3296464"/>
            <a:ext cx="15231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Cyclic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fr-FR" sz="18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annealed</a:t>
            </a: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3" name="Rectangle 50"/>
          <p:cNvSpPr>
            <a:spLocks noChangeArrowheads="1"/>
          </p:cNvSpPr>
          <p:nvPr/>
        </p:nvSpPr>
        <p:spPr bwMode="auto">
          <a:xfrm>
            <a:off x="6388101" y="3659188"/>
            <a:ext cx="58102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5" name="Rectangle 52"/>
          <p:cNvSpPr>
            <a:spLocks noChangeArrowheads="1"/>
          </p:cNvSpPr>
          <p:nvPr/>
        </p:nvSpPr>
        <p:spPr bwMode="auto">
          <a:xfrm>
            <a:off x="4019551" y="4713288"/>
            <a:ext cx="125413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7" name="Rectangle 54"/>
          <p:cNvSpPr>
            <a:spLocks noChangeArrowheads="1"/>
          </p:cNvSpPr>
          <p:nvPr/>
        </p:nvSpPr>
        <p:spPr bwMode="auto">
          <a:xfrm>
            <a:off x="4905376" y="1765300"/>
            <a:ext cx="17145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55"/>
          <p:cNvSpPr>
            <a:spLocks noChangeArrowheads="1"/>
          </p:cNvSpPr>
          <p:nvPr/>
        </p:nvSpPr>
        <p:spPr bwMode="auto">
          <a:xfrm rot="16200000">
            <a:off x="-275374" y="3458547"/>
            <a:ext cx="17056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Stress </a:t>
            </a:r>
            <a:r>
              <a:rPr kumimoji="0" lang="el-G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σ</a:t>
            </a: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</a:t>
            </a:r>
            <a:r>
              <a:rPr kumimoji="0" lang="el-G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sym typeface="Symbol" panose="05050102010706020507" pitchFamily="18" charset="2"/>
              </a:rPr>
              <a:t>σ</a:t>
            </a: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sym typeface="Symbol" panose="05050102010706020507" pitchFamily="18" charset="2"/>
              </a:rPr>
              <a:t>/2</a:t>
            </a: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9" name="Rectangle 56"/>
          <p:cNvSpPr>
            <a:spLocks noChangeArrowheads="1"/>
          </p:cNvSpPr>
          <p:nvPr/>
        </p:nvSpPr>
        <p:spPr bwMode="auto">
          <a:xfrm>
            <a:off x="7872413" y="4689475"/>
            <a:ext cx="125413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0" name="Rectangle 57"/>
          <p:cNvSpPr>
            <a:spLocks noChangeArrowheads="1"/>
          </p:cNvSpPr>
          <p:nvPr/>
        </p:nvSpPr>
        <p:spPr bwMode="auto">
          <a:xfrm>
            <a:off x="7872413" y="4683125"/>
            <a:ext cx="12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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1" name="Rectangle 58"/>
          <p:cNvSpPr>
            <a:spLocks noChangeArrowheads="1"/>
          </p:cNvSpPr>
          <p:nvPr/>
        </p:nvSpPr>
        <p:spPr bwMode="auto">
          <a:xfrm>
            <a:off x="2559051" y="5816600"/>
            <a:ext cx="20955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2" name="Rectangle 59"/>
          <p:cNvSpPr>
            <a:spLocks noChangeArrowheads="1"/>
          </p:cNvSpPr>
          <p:nvPr/>
        </p:nvSpPr>
        <p:spPr bwMode="auto">
          <a:xfrm>
            <a:off x="2559051" y="5824538"/>
            <a:ext cx="2003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(a)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3" name="Rectangle 60"/>
          <p:cNvSpPr>
            <a:spLocks noChangeArrowheads="1"/>
          </p:cNvSpPr>
          <p:nvPr/>
        </p:nvSpPr>
        <p:spPr bwMode="auto">
          <a:xfrm>
            <a:off x="6005513" y="5816600"/>
            <a:ext cx="220663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61"/>
          <p:cNvSpPr>
            <a:spLocks noChangeArrowheads="1"/>
          </p:cNvSpPr>
          <p:nvPr/>
        </p:nvSpPr>
        <p:spPr bwMode="auto">
          <a:xfrm>
            <a:off x="6005513" y="5824538"/>
            <a:ext cx="20839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(b)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5" name="Rectangle 62"/>
          <p:cNvSpPr>
            <a:spLocks noChangeArrowheads="1"/>
          </p:cNvSpPr>
          <p:nvPr/>
        </p:nvSpPr>
        <p:spPr bwMode="auto">
          <a:xfrm>
            <a:off x="8732838" y="5999163"/>
            <a:ext cx="730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6" name="Rectangle 63"/>
          <p:cNvSpPr>
            <a:spLocks noChangeArrowheads="1"/>
          </p:cNvSpPr>
          <p:nvPr/>
        </p:nvSpPr>
        <p:spPr bwMode="auto">
          <a:xfrm>
            <a:off x="8732838" y="6019800"/>
            <a:ext cx="641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7" name="Freeform 64"/>
          <p:cNvSpPr>
            <a:spLocks/>
          </p:cNvSpPr>
          <p:nvPr/>
        </p:nvSpPr>
        <p:spPr bwMode="auto">
          <a:xfrm>
            <a:off x="1012826" y="1800225"/>
            <a:ext cx="2481263" cy="1025525"/>
          </a:xfrm>
          <a:custGeom>
            <a:avLst/>
            <a:gdLst>
              <a:gd name="T0" fmla="*/ 17 w 1563"/>
              <a:gd name="T1" fmla="*/ 646 h 646"/>
              <a:gd name="T2" fmla="*/ 14 w 1563"/>
              <a:gd name="T3" fmla="*/ 611 h 646"/>
              <a:gd name="T4" fmla="*/ 27 w 1563"/>
              <a:gd name="T5" fmla="*/ 597 h 646"/>
              <a:gd name="T6" fmla="*/ 37 w 1563"/>
              <a:gd name="T7" fmla="*/ 561 h 646"/>
              <a:gd name="T8" fmla="*/ 54 w 1563"/>
              <a:gd name="T9" fmla="*/ 523 h 646"/>
              <a:gd name="T10" fmla="*/ 79 w 1563"/>
              <a:gd name="T11" fmla="*/ 480 h 646"/>
              <a:gd name="T12" fmla="*/ 85 w 1563"/>
              <a:gd name="T13" fmla="*/ 452 h 646"/>
              <a:gd name="T14" fmla="*/ 108 w 1563"/>
              <a:gd name="T15" fmla="*/ 434 h 646"/>
              <a:gd name="T16" fmla="*/ 146 w 1563"/>
              <a:gd name="T17" fmla="*/ 382 h 646"/>
              <a:gd name="T18" fmla="*/ 188 w 1563"/>
              <a:gd name="T19" fmla="*/ 333 h 646"/>
              <a:gd name="T20" fmla="*/ 252 w 1563"/>
              <a:gd name="T21" fmla="*/ 270 h 646"/>
              <a:gd name="T22" fmla="*/ 297 w 1563"/>
              <a:gd name="T23" fmla="*/ 232 h 646"/>
              <a:gd name="T24" fmla="*/ 314 w 1563"/>
              <a:gd name="T25" fmla="*/ 207 h 646"/>
              <a:gd name="T26" fmla="*/ 344 w 1563"/>
              <a:gd name="T27" fmla="*/ 199 h 646"/>
              <a:gd name="T28" fmla="*/ 401 w 1563"/>
              <a:gd name="T29" fmla="*/ 166 h 646"/>
              <a:gd name="T30" fmla="*/ 464 w 1563"/>
              <a:gd name="T31" fmla="*/ 138 h 646"/>
              <a:gd name="T32" fmla="*/ 534 w 1563"/>
              <a:gd name="T33" fmla="*/ 113 h 646"/>
              <a:gd name="T34" fmla="*/ 610 w 1563"/>
              <a:gd name="T35" fmla="*/ 89 h 646"/>
              <a:gd name="T36" fmla="*/ 690 w 1563"/>
              <a:gd name="T37" fmla="*/ 70 h 646"/>
              <a:gd name="T38" fmla="*/ 732 w 1563"/>
              <a:gd name="T39" fmla="*/ 52 h 646"/>
              <a:gd name="T40" fmla="*/ 776 w 1563"/>
              <a:gd name="T41" fmla="*/ 54 h 646"/>
              <a:gd name="T42" fmla="*/ 870 w 1563"/>
              <a:gd name="T43" fmla="*/ 40 h 646"/>
              <a:gd name="T44" fmla="*/ 971 w 1563"/>
              <a:gd name="T45" fmla="*/ 30 h 646"/>
              <a:gd name="T46" fmla="*/ 1078 w 1563"/>
              <a:gd name="T47" fmla="*/ 22 h 646"/>
              <a:gd name="T48" fmla="*/ 1137 w 1563"/>
              <a:gd name="T49" fmla="*/ 20 h 646"/>
              <a:gd name="T50" fmla="*/ 1203 w 1563"/>
              <a:gd name="T51" fmla="*/ 19 h 646"/>
              <a:gd name="T52" fmla="*/ 1344 w 1563"/>
              <a:gd name="T53" fmla="*/ 19 h 646"/>
              <a:gd name="T54" fmla="*/ 1412 w 1563"/>
              <a:gd name="T55" fmla="*/ 20 h 646"/>
              <a:gd name="T56" fmla="*/ 1474 w 1563"/>
              <a:gd name="T57" fmla="*/ 21 h 646"/>
              <a:gd name="T58" fmla="*/ 1524 w 1563"/>
              <a:gd name="T59" fmla="*/ 22 h 646"/>
              <a:gd name="T60" fmla="*/ 1555 w 1563"/>
              <a:gd name="T61" fmla="*/ 22 h 646"/>
              <a:gd name="T62" fmla="*/ 1563 w 1563"/>
              <a:gd name="T63" fmla="*/ 3 h 646"/>
              <a:gd name="T64" fmla="*/ 1546 w 1563"/>
              <a:gd name="T65" fmla="*/ 3 h 646"/>
              <a:gd name="T66" fmla="*/ 1500 w 1563"/>
              <a:gd name="T67" fmla="*/ 2 h 646"/>
              <a:gd name="T68" fmla="*/ 1443 w 1563"/>
              <a:gd name="T69" fmla="*/ 1 h 646"/>
              <a:gd name="T70" fmla="*/ 1379 w 1563"/>
              <a:gd name="T71" fmla="*/ 0 h 646"/>
              <a:gd name="T72" fmla="*/ 1273 w 1563"/>
              <a:gd name="T73" fmla="*/ 0 h 646"/>
              <a:gd name="T74" fmla="*/ 1169 w 1563"/>
              <a:gd name="T75" fmla="*/ 0 h 646"/>
              <a:gd name="T76" fmla="*/ 1105 w 1563"/>
              <a:gd name="T77" fmla="*/ 2 h 646"/>
              <a:gd name="T78" fmla="*/ 1023 w 1563"/>
              <a:gd name="T79" fmla="*/ 6 h 646"/>
              <a:gd name="T80" fmla="*/ 920 w 1563"/>
              <a:gd name="T81" fmla="*/ 16 h 646"/>
              <a:gd name="T82" fmla="*/ 823 w 1563"/>
              <a:gd name="T83" fmla="*/ 28 h 646"/>
              <a:gd name="T84" fmla="*/ 732 w 1563"/>
              <a:gd name="T85" fmla="*/ 43 h 646"/>
              <a:gd name="T86" fmla="*/ 686 w 1563"/>
              <a:gd name="T87" fmla="*/ 53 h 646"/>
              <a:gd name="T88" fmla="*/ 603 w 1563"/>
              <a:gd name="T89" fmla="*/ 72 h 646"/>
              <a:gd name="T90" fmla="*/ 527 w 1563"/>
              <a:gd name="T91" fmla="*/ 96 h 646"/>
              <a:gd name="T92" fmla="*/ 457 w 1563"/>
              <a:gd name="T93" fmla="*/ 121 h 646"/>
              <a:gd name="T94" fmla="*/ 392 w 1563"/>
              <a:gd name="T95" fmla="*/ 150 h 646"/>
              <a:gd name="T96" fmla="*/ 337 w 1563"/>
              <a:gd name="T97" fmla="*/ 182 h 646"/>
              <a:gd name="T98" fmla="*/ 307 w 1563"/>
              <a:gd name="T99" fmla="*/ 201 h 646"/>
              <a:gd name="T100" fmla="*/ 261 w 1563"/>
              <a:gd name="T101" fmla="*/ 237 h 646"/>
              <a:gd name="T102" fmla="*/ 196 w 1563"/>
              <a:gd name="T103" fmla="*/ 298 h 646"/>
              <a:gd name="T104" fmla="*/ 153 w 1563"/>
              <a:gd name="T105" fmla="*/ 344 h 646"/>
              <a:gd name="T106" fmla="*/ 114 w 1563"/>
              <a:gd name="T107" fmla="*/ 395 h 646"/>
              <a:gd name="T108" fmla="*/ 79 w 1563"/>
              <a:gd name="T109" fmla="*/ 446 h 646"/>
              <a:gd name="T110" fmla="*/ 61 w 1563"/>
              <a:gd name="T111" fmla="*/ 473 h 646"/>
              <a:gd name="T112" fmla="*/ 37 w 1563"/>
              <a:gd name="T113" fmla="*/ 516 h 646"/>
              <a:gd name="T114" fmla="*/ 20 w 1563"/>
              <a:gd name="T115" fmla="*/ 554 h 646"/>
              <a:gd name="T116" fmla="*/ 10 w 1563"/>
              <a:gd name="T117" fmla="*/ 590 h 646"/>
              <a:gd name="T118" fmla="*/ 5 w 1563"/>
              <a:gd name="T119" fmla="*/ 611 h 646"/>
              <a:gd name="T120" fmla="*/ 0 w 1563"/>
              <a:gd name="T121" fmla="*/ 643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63" h="646">
                <a:moveTo>
                  <a:pt x="0" y="643"/>
                </a:moveTo>
                <a:lnTo>
                  <a:pt x="17" y="646"/>
                </a:lnTo>
                <a:lnTo>
                  <a:pt x="23" y="611"/>
                </a:lnTo>
                <a:lnTo>
                  <a:pt x="14" y="611"/>
                </a:lnTo>
                <a:lnTo>
                  <a:pt x="23" y="614"/>
                </a:lnTo>
                <a:lnTo>
                  <a:pt x="27" y="597"/>
                </a:lnTo>
                <a:lnTo>
                  <a:pt x="32" y="580"/>
                </a:lnTo>
                <a:lnTo>
                  <a:pt x="37" y="561"/>
                </a:lnTo>
                <a:lnTo>
                  <a:pt x="45" y="542"/>
                </a:lnTo>
                <a:lnTo>
                  <a:pt x="54" y="523"/>
                </a:lnTo>
                <a:lnTo>
                  <a:pt x="64" y="504"/>
                </a:lnTo>
                <a:lnTo>
                  <a:pt x="79" y="480"/>
                </a:lnTo>
                <a:lnTo>
                  <a:pt x="94" y="456"/>
                </a:lnTo>
                <a:lnTo>
                  <a:pt x="85" y="452"/>
                </a:lnTo>
                <a:lnTo>
                  <a:pt x="92" y="459"/>
                </a:lnTo>
                <a:lnTo>
                  <a:pt x="108" y="434"/>
                </a:lnTo>
                <a:lnTo>
                  <a:pt x="127" y="408"/>
                </a:lnTo>
                <a:lnTo>
                  <a:pt x="146" y="382"/>
                </a:lnTo>
                <a:lnTo>
                  <a:pt x="167" y="357"/>
                </a:lnTo>
                <a:lnTo>
                  <a:pt x="188" y="333"/>
                </a:lnTo>
                <a:lnTo>
                  <a:pt x="209" y="311"/>
                </a:lnTo>
                <a:lnTo>
                  <a:pt x="252" y="270"/>
                </a:lnTo>
                <a:lnTo>
                  <a:pt x="274" y="250"/>
                </a:lnTo>
                <a:lnTo>
                  <a:pt x="297" y="232"/>
                </a:lnTo>
                <a:lnTo>
                  <a:pt x="321" y="214"/>
                </a:lnTo>
                <a:lnTo>
                  <a:pt x="314" y="207"/>
                </a:lnTo>
                <a:lnTo>
                  <a:pt x="318" y="216"/>
                </a:lnTo>
                <a:lnTo>
                  <a:pt x="344" y="199"/>
                </a:lnTo>
                <a:lnTo>
                  <a:pt x="371" y="183"/>
                </a:lnTo>
                <a:lnTo>
                  <a:pt x="401" y="166"/>
                </a:lnTo>
                <a:lnTo>
                  <a:pt x="431" y="152"/>
                </a:lnTo>
                <a:lnTo>
                  <a:pt x="464" y="138"/>
                </a:lnTo>
                <a:lnTo>
                  <a:pt x="498" y="125"/>
                </a:lnTo>
                <a:lnTo>
                  <a:pt x="534" y="113"/>
                </a:lnTo>
                <a:lnTo>
                  <a:pt x="571" y="101"/>
                </a:lnTo>
                <a:lnTo>
                  <a:pt x="610" y="89"/>
                </a:lnTo>
                <a:lnTo>
                  <a:pt x="650" y="79"/>
                </a:lnTo>
                <a:lnTo>
                  <a:pt x="690" y="70"/>
                </a:lnTo>
                <a:lnTo>
                  <a:pt x="735" y="61"/>
                </a:lnTo>
                <a:lnTo>
                  <a:pt x="732" y="52"/>
                </a:lnTo>
                <a:lnTo>
                  <a:pt x="732" y="61"/>
                </a:lnTo>
                <a:lnTo>
                  <a:pt x="776" y="54"/>
                </a:lnTo>
                <a:lnTo>
                  <a:pt x="823" y="46"/>
                </a:lnTo>
                <a:lnTo>
                  <a:pt x="870" y="40"/>
                </a:lnTo>
                <a:lnTo>
                  <a:pt x="920" y="34"/>
                </a:lnTo>
                <a:lnTo>
                  <a:pt x="971" y="30"/>
                </a:lnTo>
                <a:lnTo>
                  <a:pt x="1023" y="25"/>
                </a:lnTo>
                <a:lnTo>
                  <a:pt x="1078" y="22"/>
                </a:lnTo>
                <a:lnTo>
                  <a:pt x="1105" y="21"/>
                </a:lnTo>
                <a:lnTo>
                  <a:pt x="1137" y="20"/>
                </a:lnTo>
                <a:lnTo>
                  <a:pt x="1169" y="19"/>
                </a:lnTo>
                <a:lnTo>
                  <a:pt x="1203" y="19"/>
                </a:lnTo>
                <a:lnTo>
                  <a:pt x="1273" y="19"/>
                </a:lnTo>
                <a:lnTo>
                  <a:pt x="1344" y="19"/>
                </a:lnTo>
                <a:lnTo>
                  <a:pt x="1379" y="19"/>
                </a:lnTo>
                <a:lnTo>
                  <a:pt x="1412" y="20"/>
                </a:lnTo>
                <a:lnTo>
                  <a:pt x="1443" y="20"/>
                </a:lnTo>
                <a:lnTo>
                  <a:pt x="1474" y="21"/>
                </a:lnTo>
                <a:lnTo>
                  <a:pt x="1500" y="21"/>
                </a:lnTo>
                <a:lnTo>
                  <a:pt x="1524" y="22"/>
                </a:lnTo>
                <a:lnTo>
                  <a:pt x="1546" y="22"/>
                </a:lnTo>
                <a:lnTo>
                  <a:pt x="1555" y="22"/>
                </a:lnTo>
                <a:lnTo>
                  <a:pt x="1563" y="22"/>
                </a:lnTo>
                <a:lnTo>
                  <a:pt x="1563" y="3"/>
                </a:lnTo>
                <a:lnTo>
                  <a:pt x="1555" y="3"/>
                </a:lnTo>
                <a:lnTo>
                  <a:pt x="1546" y="3"/>
                </a:lnTo>
                <a:lnTo>
                  <a:pt x="1524" y="3"/>
                </a:lnTo>
                <a:lnTo>
                  <a:pt x="1500" y="2"/>
                </a:lnTo>
                <a:lnTo>
                  <a:pt x="1474" y="2"/>
                </a:lnTo>
                <a:lnTo>
                  <a:pt x="1443" y="1"/>
                </a:lnTo>
                <a:lnTo>
                  <a:pt x="1412" y="1"/>
                </a:lnTo>
                <a:lnTo>
                  <a:pt x="1379" y="0"/>
                </a:lnTo>
                <a:lnTo>
                  <a:pt x="1344" y="0"/>
                </a:lnTo>
                <a:lnTo>
                  <a:pt x="1273" y="0"/>
                </a:lnTo>
                <a:lnTo>
                  <a:pt x="1203" y="0"/>
                </a:lnTo>
                <a:lnTo>
                  <a:pt x="1169" y="0"/>
                </a:lnTo>
                <a:lnTo>
                  <a:pt x="1137" y="1"/>
                </a:lnTo>
                <a:lnTo>
                  <a:pt x="1105" y="2"/>
                </a:lnTo>
                <a:lnTo>
                  <a:pt x="1077" y="3"/>
                </a:lnTo>
                <a:lnTo>
                  <a:pt x="1023" y="6"/>
                </a:lnTo>
                <a:lnTo>
                  <a:pt x="971" y="11"/>
                </a:lnTo>
                <a:lnTo>
                  <a:pt x="920" y="16"/>
                </a:lnTo>
                <a:lnTo>
                  <a:pt x="870" y="22"/>
                </a:lnTo>
                <a:lnTo>
                  <a:pt x="823" y="28"/>
                </a:lnTo>
                <a:lnTo>
                  <a:pt x="776" y="36"/>
                </a:lnTo>
                <a:lnTo>
                  <a:pt x="732" y="43"/>
                </a:lnTo>
                <a:lnTo>
                  <a:pt x="728" y="44"/>
                </a:lnTo>
                <a:lnTo>
                  <a:pt x="686" y="53"/>
                </a:lnTo>
                <a:lnTo>
                  <a:pt x="643" y="62"/>
                </a:lnTo>
                <a:lnTo>
                  <a:pt x="603" y="72"/>
                </a:lnTo>
                <a:lnTo>
                  <a:pt x="564" y="83"/>
                </a:lnTo>
                <a:lnTo>
                  <a:pt x="527" y="96"/>
                </a:lnTo>
                <a:lnTo>
                  <a:pt x="491" y="108"/>
                </a:lnTo>
                <a:lnTo>
                  <a:pt x="457" y="121"/>
                </a:lnTo>
                <a:lnTo>
                  <a:pt x="424" y="135"/>
                </a:lnTo>
                <a:lnTo>
                  <a:pt x="392" y="150"/>
                </a:lnTo>
                <a:lnTo>
                  <a:pt x="364" y="165"/>
                </a:lnTo>
                <a:lnTo>
                  <a:pt x="337" y="182"/>
                </a:lnTo>
                <a:lnTo>
                  <a:pt x="310" y="199"/>
                </a:lnTo>
                <a:lnTo>
                  <a:pt x="307" y="201"/>
                </a:lnTo>
                <a:lnTo>
                  <a:pt x="284" y="219"/>
                </a:lnTo>
                <a:lnTo>
                  <a:pt x="261" y="237"/>
                </a:lnTo>
                <a:lnTo>
                  <a:pt x="239" y="257"/>
                </a:lnTo>
                <a:lnTo>
                  <a:pt x="196" y="298"/>
                </a:lnTo>
                <a:lnTo>
                  <a:pt x="175" y="320"/>
                </a:lnTo>
                <a:lnTo>
                  <a:pt x="153" y="344"/>
                </a:lnTo>
                <a:lnTo>
                  <a:pt x="133" y="369"/>
                </a:lnTo>
                <a:lnTo>
                  <a:pt x="114" y="395"/>
                </a:lnTo>
                <a:lnTo>
                  <a:pt x="95" y="421"/>
                </a:lnTo>
                <a:lnTo>
                  <a:pt x="79" y="446"/>
                </a:lnTo>
                <a:lnTo>
                  <a:pt x="77" y="449"/>
                </a:lnTo>
                <a:lnTo>
                  <a:pt x="61" y="473"/>
                </a:lnTo>
                <a:lnTo>
                  <a:pt x="49" y="494"/>
                </a:lnTo>
                <a:lnTo>
                  <a:pt x="37" y="516"/>
                </a:lnTo>
                <a:lnTo>
                  <a:pt x="28" y="535"/>
                </a:lnTo>
                <a:lnTo>
                  <a:pt x="20" y="554"/>
                </a:lnTo>
                <a:lnTo>
                  <a:pt x="15" y="572"/>
                </a:lnTo>
                <a:lnTo>
                  <a:pt x="10" y="590"/>
                </a:lnTo>
                <a:lnTo>
                  <a:pt x="6" y="607"/>
                </a:lnTo>
                <a:lnTo>
                  <a:pt x="5" y="611"/>
                </a:lnTo>
                <a:lnTo>
                  <a:pt x="5" y="611"/>
                </a:lnTo>
                <a:lnTo>
                  <a:pt x="0" y="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" name="Freeform 65"/>
          <p:cNvSpPr>
            <a:spLocks/>
          </p:cNvSpPr>
          <p:nvPr/>
        </p:nvSpPr>
        <p:spPr bwMode="auto">
          <a:xfrm>
            <a:off x="1069976" y="2386013"/>
            <a:ext cx="2279650" cy="1492250"/>
          </a:xfrm>
          <a:custGeom>
            <a:avLst/>
            <a:gdLst>
              <a:gd name="T0" fmla="*/ 17 w 1436"/>
              <a:gd name="T1" fmla="*/ 940 h 940"/>
              <a:gd name="T2" fmla="*/ 23 w 1436"/>
              <a:gd name="T3" fmla="*/ 921 h 940"/>
              <a:gd name="T4" fmla="*/ 32 w 1436"/>
              <a:gd name="T5" fmla="*/ 898 h 940"/>
              <a:gd name="T6" fmla="*/ 43 w 1436"/>
              <a:gd name="T7" fmla="*/ 871 h 940"/>
              <a:gd name="T8" fmla="*/ 68 w 1436"/>
              <a:gd name="T9" fmla="*/ 807 h 940"/>
              <a:gd name="T10" fmla="*/ 96 w 1436"/>
              <a:gd name="T11" fmla="*/ 744 h 940"/>
              <a:gd name="T12" fmla="*/ 109 w 1436"/>
              <a:gd name="T13" fmla="*/ 718 h 940"/>
              <a:gd name="T14" fmla="*/ 171 w 1436"/>
              <a:gd name="T15" fmla="*/ 616 h 940"/>
              <a:gd name="T16" fmla="*/ 169 w 1436"/>
              <a:gd name="T17" fmla="*/ 619 h 940"/>
              <a:gd name="T18" fmla="*/ 203 w 1436"/>
              <a:gd name="T19" fmla="*/ 571 h 940"/>
              <a:gd name="T20" fmla="*/ 238 w 1436"/>
              <a:gd name="T21" fmla="*/ 529 h 940"/>
              <a:gd name="T22" fmla="*/ 271 w 1436"/>
              <a:gd name="T23" fmla="*/ 494 h 940"/>
              <a:gd name="T24" fmla="*/ 307 w 1436"/>
              <a:gd name="T25" fmla="*/ 464 h 940"/>
              <a:gd name="T26" fmla="*/ 346 w 1436"/>
              <a:gd name="T27" fmla="*/ 434 h 940"/>
              <a:gd name="T28" fmla="*/ 364 w 1436"/>
              <a:gd name="T29" fmla="*/ 412 h 940"/>
              <a:gd name="T30" fmla="*/ 395 w 1436"/>
              <a:gd name="T31" fmla="*/ 402 h 940"/>
              <a:gd name="T32" fmla="*/ 456 w 1436"/>
              <a:gd name="T33" fmla="*/ 360 h 940"/>
              <a:gd name="T34" fmla="*/ 528 w 1436"/>
              <a:gd name="T35" fmla="*/ 314 h 940"/>
              <a:gd name="T36" fmla="*/ 605 w 1436"/>
              <a:gd name="T37" fmla="*/ 268 h 940"/>
              <a:gd name="T38" fmla="*/ 689 w 1436"/>
              <a:gd name="T39" fmla="*/ 227 h 940"/>
              <a:gd name="T40" fmla="*/ 778 w 1436"/>
              <a:gd name="T41" fmla="*/ 193 h 940"/>
              <a:gd name="T42" fmla="*/ 874 w 1436"/>
              <a:gd name="T43" fmla="*/ 164 h 940"/>
              <a:gd name="T44" fmla="*/ 1022 w 1436"/>
              <a:gd name="T45" fmla="*/ 123 h 940"/>
              <a:gd name="T46" fmla="*/ 1117 w 1436"/>
              <a:gd name="T47" fmla="*/ 96 h 940"/>
              <a:gd name="T48" fmla="*/ 1220 w 1436"/>
              <a:gd name="T49" fmla="*/ 70 h 940"/>
              <a:gd name="T50" fmla="*/ 1319 w 1436"/>
              <a:gd name="T51" fmla="*/ 45 h 940"/>
              <a:gd name="T52" fmla="*/ 1365 w 1436"/>
              <a:gd name="T53" fmla="*/ 34 h 940"/>
              <a:gd name="T54" fmla="*/ 1404 w 1436"/>
              <a:gd name="T55" fmla="*/ 25 h 940"/>
              <a:gd name="T56" fmla="*/ 1436 w 1436"/>
              <a:gd name="T57" fmla="*/ 17 h 940"/>
              <a:gd name="T58" fmla="*/ 1414 w 1436"/>
              <a:gd name="T59" fmla="*/ 3 h 940"/>
              <a:gd name="T60" fmla="*/ 1378 w 1436"/>
              <a:gd name="T61" fmla="*/ 12 h 940"/>
              <a:gd name="T62" fmla="*/ 1335 w 1436"/>
              <a:gd name="T63" fmla="*/ 22 h 940"/>
              <a:gd name="T64" fmla="*/ 1264 w 1436"/>
              <a:gd name="T65" fmla="*/ 40 h 940"/>
              <a:gd name="T66" fmla="*/ 1161 w 1436"/>
              <a:gd name="T67" fmla="*/ 66 h 940"/>
              <a:gd name="T68" fmla="*/ 1063 w 1436"/>
              <a:gd name="T69" fmla="*/ 93 h 940"/>
              <a:gd name="T70" fmla="*/ 966 w 1436"/>
              <a:gd name="T71" fmla="*/ 119 h 940"/>
              <a:gd name="T72" fmla="*/ 818 w 1436"/>
              <a:gd name="T73" fmla="*/ 161 h 940"/>
              <a:gd name="T74" fmla="*/ 725 w 1436"/>
              <a:gd name="T75" fmla="*/ 192 h 940"/>
              <a:gd name="T76" fmla="*/ 639 w 1436"/>
              <a:gd name="T77" fmla="*/ 230 h 940"/>
              <a:gd name="T78" fmla="*/ 558 w 1436"/>
              <a:gd name="T79" fmla="*/ 273 h 940"/>
              <a:gd name="T80" fmla="*/ 483 w 1436"/>
              <a:gd name="T81" fmla="*/ 320 h 940"/>
              <a:gd name="T82" fmla="*/ 416 w 1436"/>
              <a:gd name="T83" fmla="*/ 365 h 940"/>
              <a:gd name="T84" fmla="*/ 359 w 1436"/>
              <a:gd name="T85" fmla="*/ 403 h 940"/>
              <a:gd name="T86" fmla="*/ 333 w 1436"/>
              <a:gd name="T87" fmla="*/ 421 h 940"/>
              <a:gd name="T88" fmla="*/ 294 w 1436"/>
              <a:gd name="T89" fmla="*/ 451 h 940"/>
              <a:gd name="T90" fmla="*/ 258 w 1436"/>
              <a:gd name="T91" fmla="*/ 481 h 940"/>
              <a:gd name="T92" fmla="*/ 225 w 1436"/>
              <a:gd name="T93" fmla="*/ 516 h 940"/>
              <a:gd name="T94" fmla="*/ 189 w 1436"/>
              <a:gd name="T95" fmla="*/ 558 h 940"/>
              <a:gd name="T96" fmla="*/ 156 w 1436"/>
              <a:gd name="T97" fmla="*/ 605 h 940"/>
              <a:gd name="T98" fmla="*/ 123 w 1436"/>
              <a:gd name="T99" fmla="*/ 658 h 940"/>
              <a:gd name="T100" fmla="*/ 86 w 1436"/>
              <a:gd name="T101" fmla="*/ 723 h 940"/>
              <a:gd name="T102" fmla="*/ 65 w 1436"/>
              <a:gd name="T103" fmla="*/ 767 h 940"/>
              <a:gd name="T104" fmla="*/ 38 w 1436"/>
              <a:gd name="T105" fmla="*/ 832 h 940"/>
              <a:gd name="T106" fmla="*/ 20 w 1436"/>
              <a:gd name="T107" fmla="*/ 878 h 940"/>
              <a:gd name="T108" fmla="*/ 10 w 1436"/>
              <a:gd name="T109" fmla="*/ 903 h 940"/>
              <a:gd name="T110" fmla="*/ 3 w 1436"/>
              <a:gd name="T111" fmla="*/ 924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36" h="940">
                <a:moveTo>
                  <a:pt x="0" y="933"/>
                </a:moveTo>
                <a:lnTo>
                  <a:pt x="17" y="940"/>
                </a:lnTo>
                <a:lnTo>
                  <a:pt x="20" y="932"/>
                </a:lnTo>
                <a:lnTo>
                  <a:pt x="23" y="921"/>
                </a:lnTo>
                <a:lnTo>
                  <a:pt x="27" y="910"/>
                </a:lnTo>
                <a:lnTo>
                  <a:pt x="32" y="898"/>
                </a:lnTo>
                <a:lnTo>
                  <a:pt x="38" y="885"/>
                </a:lnTo>
                <a:lnTo>
                  <a:pt x="43" y="871"/>
                </a:lnTo>
                <a:lnTo>
                  <a:pt x="55" y="839"/>
                </a:lnTo>
                <a:lnTo>
                  <a:pt x="68" y="807"/>
                </a:lnTo>
                <a:lnTo>
                  <a:pt x="82" y="775"/>
                </a:lnTo>
                <a:lnTo>
                  <a:pt x="96" y="744"/>
                </a:lnTo>
                <a:lnTo>
                  <a:pt x="103" y="730"/>
                </a:lnTo>
                <a:lnTo>
                  <a:pt x="109" y="718"/>
                </a:lnTo>
                <a:lnTo>
                  <a:pt x="140" y="665"/>
                </a:lnTo>
                <a:lnTo>
                  <a:pt x="171" y="616"/>
                </a:lnTo>
                <a:lnTo>
                  <a:pt x="162" y="612"/>
                </a:lnTo>
                <a:lnTo>
                  <a:pt x="169" y="619"/>
                </a:lnTo>
                <a:lnTo>
                  <a:pt x="185" y="594"/>
                </a:lnTo>
                <a:lnTo>
                  <a:pt x="203" y="571"/>
                </a:lnTo>
                <a:lnTo>
                  <a:pt x="220" y="550"/>
                </a:lnTo>
                <a:lnTo>
                  <a:pt x="238" y="529"/>
                </a:lnTo>
                <a:lnTo>
                  <a:pt x="255" y="510"/>
                </a:lnTo>
                <a:lnTo>
                  <a:pt x="271" y="494"/>
                </a:lnTo>
                <a:lnTo>
                  <a:pt x="289" y="479"/>
                </a:lnTo>
                <a:lnTo>
                  <a:pt x="307" y="464"/>
                </a:lnTo>
                <a:lnTo>
                  <a:pt x="325" y="450"/>
                </a:lnTo>
                <a:lnTo>
                  <a:pt x="346" y="434"/>
                </a:lnTo>
                <a:lnTo>
                  <a:pt x="370" y="418"/>
                </a:lnTo>
                <a:lnTo>
                  <a:pt x="364" y="412"/>
                </a:lnTo>
                <a:lnTo>
                  <a:pt x="367" y="420"/>
                </a:lnTo>
                <a:lnTo>
                  <a:pt x="395" y="402"/>
                </a:lnTo>
                <a:lnTo>
                  <a:pt x="423" y="383"/>
                </a:lnTo>
                <a:lnTo>
                  <a:pt x="456" y="360"/>
                </a:lnTo>
                <a:lnTo>
                  <a:pt x="490" y="337"/>
                </a:lnTo>
                <a:lnTo>
                  <a:pt x="528" y="314"/>
                </a:lnTo>
                <a:lnTo>
                  <a:pt x="565" y="291"/>
                </a:lnTo>
                <a:lnTo>
                  <a:pt x="605" y="268"/>
                </a:lnTo>
                <a:lnTo>
                  <a:pt x="646" y="247"/>
                </a:lnTo>
                <a:lnTo>
                  <a:pt x="689" y="227"/>
                </a:lnTo>
                <a:lnTo>
                  <a:pt x="732" y="210"/>
                </a:lnTo>
                <a:lnTo>
                  <a:pt x="778" y="193"/>
                </a:lnTo>
                <a:lnTo>
                  <a:pt x="825" y="178"/>
                </a:lnTo>
                <a:lnTo>
                  <a:pt x="874" y="164"/>
                </a:lnTo>
                <a:lnTo>
                  <a:pt x="973" y="137"/>
                </a:lnTo>
                <a:lnTo>
                  <a:pt x="1022" y="123"/>
                </a:lnTo>
                <a:lnTo>
                  <a:pt x="1068" y="110"/>
                </a:lnTo>
                <a:lnTo>
                  <a:pt x="1117" y="96"/>
                </a:lnTo>
                <a:lnTo>
                  <a:pt x="1168" y="83"/>
                </a:lnTo>
                <a:lnTo>
                  <a:pt x="1220" y="70"/>
                </a:lnTo>
                <a:lnTo>
                  <a:pt x="1271" y="58"/>
                </a:lnTo>
                <a:lnTo>
                  <a:pt x="1319" y="45"/>
                </a:lnTo>
                <a:lnTo>
                  <a:pt x="1343" y="39"/>
                </a:lnTo>
                <a:lnTo>
                  <a:pt x="1365" y="34"/>
                </a:lnTo>
                <a:lnTo>
                  <a:pt x="1385" y="29"/>
                </a:lnTo>
                <a:lnTo>
                  <a:pt x="1404" y="25"/>
                </a:lnTo>
                <a:lnTo>
                  <a:pt x="1422" y="20"/>
                </a:lnTo>
                <a:lnTo>
                  <a:pt x="1436" y="17"/>
                </a:lnTo>
                <a:lnTo>
                  <a:pt x="1432" y="0"/>
                </a:lnTo>
                <a:lnTo>
                  <a:pt x="1414" y="3"/>
                </a:lnTo>
                <a:lnTo>
                  <a:pt x="1397" y="8"/>
                </a:lnTo>
                <a:lnTo>
                  <a:pt x="1378" y="12"/>
                </a:lnTo>
                <a:lnTo>
                  <a:pt x="1358" y="17"/>
                </a:lnTo>
                <a:lnTo>
                  <a:pt x="1335" y="22"/>
                </a:lnTo>
                <a:lnTo>
                  <a:pt x="1312" y="28"/>
                </a:lnTo>
                <a:lnTo>
                  <a:pt x="1264" y="40"/>
                </a:lnTo>
                <a:lnTo>
                  <a:pt x="1213" y="53"/>
                </a:lnTo>
                <a:lnTo>
                  <a:pt x="1161" y="66"/>
                </a:lnTo>
                <a:lnTo>
                  <a:pt x="1110" y="79"/>
                </a:lnTo>
                <a:lnTo>
                  <a:pt x="1063" y="93"/>
                </a:lnTo>
                <a:lnTo>
                  <a:pt x="1015" y="106"/>
                </a:lnTo>
                <a:lnTo>
                  <a:pt x="966" y="119"/>
                </a:lnTo>
                <a:lnTo>
                  <a:pt x="867" y="147"/>
                </a:lnTo>
                <a:lnTo>
                  <a:pt x="818" y="161"/>
                </a:lnTo>
                <a:lnTo>
                  <a:pt x="771" y="176"/>
                </a:lnTo>
                <a:lnTo>
                  <a:pt x="725" y="192"/>
                </a:lnTo>
                <a:lnTo>
                  <a:pt x="681" y="211"/>
                </a:lnTo>
                <a:lnTo>
                  <a:pt x="639" y="230"/>
                </a:lnTo>
                <a:lnTo>
                  <a:pt x="598" y="251"/>
                </a:lnTo>
                <a:lnTo>
                  <a:pt x="558" y="273"/>
                </a:lnTo>
                <a:lnTo>
                  <a:pt x="520" y="297"/>
                </a:lnTo>
                <a:lnTo>
                  <a:pt x="483" y="320"/>
                </a:lnTo>
                <a:lnTo>
                  <a:pt x="449" y="343"/>
                </a:lnTo>
                <a:lnTo>
                  <a:pt x="416" y="365"/>
                </a:lnTo>
                <a:lnTo>
                  <a:pt x="385" y="387"/>
                </a:lnTo>
                <a:lnTo>
                  <a:pt x="359" y="403"/>
                </a:lnTo>
                <a:lnTo>
                  <a:pt x="356" y="405"/>
                </a:lnTo>
                <a:lnTo>
                  <a:pt x="333" y="421"/>
                </a:lnTo>
                <a:lnTo>
                  <a:pt x="312" y="436"/>
                </a:lnTo>
                <a:lnTo>
                  <a:pt x="294" y="451"/>
                </a:lnTo>
                <a:lnTo>
                  <a:pt x="275" y="466"/>
                </a:lnTo>
                <a:lnTo>
                  <a:pt x="258" y="481"/>
                </a:lnTo>
                <a:lnTo>
                  <a:pt x="242" y="497"/>
                </a:lnTo>
                <a:lnTo>
                  <a:pt x="225" y="516"/>
                </a:lnTo>
                <a:lnTo>
                  <a:pt x="207" y="537"/>
                </a:lnTo>
                <a:lnTo>
                  <a:pt x="189" y="558"/>
                </a:lnTo>
                <a:lnTo>
                  <a:pt x="172" y="581"/>
                </a:lnTo>
                <a:lnTo>
                  <a:pt x="156" y="605"/>
                </a:lnTo>
                <a:lnTo>
                  <a:pt x="154" y="609"/>
                </a:lnTo>
                <a:lnTo>
                  <a:pt x="123" y="658"/>
                </a:lnTo>
                <a:lnTo>
                  <a:pt x="94" y="709"/>
                </a:lnTo>
                <a:lnTo>
                  <a:pt x="86" y="723"/>
                </a:lnTo>
                <a:lnTo>
                  <a:pt x="79" y="737"/>
                </a:lnTo>
                <a:lnTo>
                  <a:pt x="65" y="767"/>
                </a:lnTo>
                <a:lnTo>
                  <a:pt x="51" y="800"/>
                </a:lnTo>
                <a:lnTo>
                  <a:pt x="38" y="832"/>
                </a:lnTo>
                <a:lnTo>
                  <a:pt x="25" y="864"/>
                </a:lnTo>
                <a:lnTo>
                  <a:pt x="20" y="878"/>
                </a:lnTo>
                <a:lnTo>
                  <a:pt x="15" y="891"/>
                </a:lnTo>
                <a:lnTo>
                  <a:pt x="10" y="903"/>
                </a:lnTo>
                <a:lnTo>
                  <a:pt x="6" y="914"/>
                </a:lnTo>
                <a:lnTo>
                  <a:pt x="3" y="924"/>
                </a:lnTo>
                <a:lnTo>
                  <a:pt x="0" y="9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9" name="Freeform 66"/>
          <p:cNvSpPr>
            <a:spLocks/>
          </p:cNvSpPr>
          <p:nvPr/>
        </p:nvSpPr>
        <p:spPr bwMode="auto">
          <a:xfrm>
            <a:off x="1149351" y="3978275"/>
            <a:ext cx="2119313" cy="839788"/>
          </a:xfrm>
          <a:custGeom>
            <a:avLst/>
            <a:gdLst>
              <a:gd name="T0" fmla="*/ 14 w 1335"/>
              <a:gd name="T1" fmla="*/ 529 h 529"/>
              <a:gd name="T2" fmla="*/ 45 w 1335"/>
              <a:gd name="T3" fmla="*/ 485 h 529"/>
              <a:gd name="T4" fmla="*/ 75 w 1335"/>
              <a:gd name="T5" fmla="*/ 447 h 529"/>
              <a:gd name="T6" fmla="*/ 99 w 1335"/>
              <a:gd name="T7" fmla="*/ 419 h 529"/>
              <a:gd name="T8" fmla="*/ 124 w 1335"/>
              <a:gd name="T9" fmla="*/ 385 h 529"/>
              <a:gd name="T10" fmla="*/ 153 w 1335"/>
              <a:gd name="T11" fmla="*/ 350 h 529"/>
              <a:gd name="T12" fmla="*/ 187 w 1335"/>
              <a:gd name="T13" fmla="*/ 315 h 529"/>
              <a:gd name="T14" fmla="*/ 231 w 1335"/>
              <a:gd name="T15" fmla="*/ 284 h 529"/>
              <a:gd name="T16" fmla="*/ 227 w 1335"/>
              <a:gd name="T17" fmla="*/ 286 h 529"/>
              <a:gd name="T18" fmla="*/ 277 w 1335"/>
              <a:gd name="T19" fmla="*/ 257 h 529"/>
              <a:gd name="T20" fmla="*/ 333 w 1335"/>
              <a:gd name="T21" fmla="*/ 228 h 529"/>
              <a:gd name="T22" fmla="*/ 395 w 1335"/>
              <a:gd name="T23" fmla="*/ 201 h 529"/>
              <a:gd name="T24" fmla="*/ 462 w 1335"/>
              <a:gd name="T25" fmla="*/ 176 h 529"/>
              <a:gd name="T26" fmla="*/ 538 w 1335"/>
              <a:gd name="T27" fmla="*/ 152 h 529"/>
              <a:gd name="T28" fmla="*/ 660 w 1335"/>
              <a:gd name="T29" fmla="*/ 119 h 529"/>
              <a:gd name="T30" fmla="*/ 738 w 1335"/>
              <a:gd name="T31" fmla="*/ 100 h 529"/>
              <a:gd name="T32" fmla="*/ 892 w 1335"/>
              <a:gd name="T33" fmla="*/ 62 h 529"/>
              <a:gd name="T34" fmla="*/ 965 w 1335"/>
              <a:gd name="T35" fmla="*/ 38 h 529"/>
              <a:gd name="T36" fmla="*/ 1002 w 1335"/>
              <a:gd name="T37" fmla="*/ 40 h 529"/>
              <a:gd name="T38" fmla="*/ 1077 w 1335"/>
              <a:gd name="T39" fmla="*/ 31 h 529"/>
              <a:gd name="T40" fmla="*/ 1188 w 1335"/>
              <a:gd name="T41" fmla="*/ 23 h 529"/>
              <a:gd name="T42" fmla="*/ 1335 w 1335"/>
              <a:gd name="T43" fmla="*/ 19 h 529"/>
              <a:gd name="T44" fmla="*/ 1261 w 1335"/>
              <a:gd name="T45" fmla="*/ 1 h 529"/>
              <a:gd name="T46" fmla="*/ 1114 w 1335"/>
              <a:gd name="T47" fmla="*/ 9 h 529"/>
              <a:gd name="T48" fmla="*/ 1038 w 1335"/>
              <a:gd name="T49" fmla="*/ 17 h 529"/>
              <a:gd name="T50" fmla="*/ 965 w 1335"/>
              <a:gd name="T51" fmla="*/ 29 h 529"/>
              <a:gd name="T52" fmla="*/ 885 w 1335"/>
              <a:gd name="T53" fmla="*/ 45 h 529"/>
              <a:gd name="T54" fmla="*/ 734 w 1335"/>
              <a:gd name="T55" fmla="*/ 82 h 529"/>
              <a:gd name="T56" fmla="*/ 653 w 1335"/>
              <a:gd name="T57" fmla="*/ 102 h 529"/>
              <a:gd name="T58" fmla="*/ 531 w 1335"/>
              <a:gd name="T59" fmla="*/ 135 h 529"/>
              <a:gd name="T60" fmla="*/ 455 w 1335"/>
              <a:gd name="T61" fmla="*/ 158 h 529"/>
              <a:gd name="T62" fmla="*/ 387 w 1335"/>
              <a:gd name="T63" fmla="*/ 184 h 529"/>
              <a:gd name="T64" fmla="*/ 326 w 1335"/>
              <a:gd name="T65" fmla="*/ 211 h 529"/>
              <a:gd name="T66" fmla="*/ 270 w 1335"/>
              <a:gd name="T67" fmla="*/ 239 h 529"/>
              <a:gd name="T68" fmla="*/ 220 w 1335"/>
              <a:gd name="T69" fmla="*/ 269 h 529"/>
              <a:gd name="T70" fmla="*/ 196 w 1335"/>
              <a:gd name="T71" fmla="*/ 286 h 529"/>
              <a:gd name="T72" fmla="*/ 156 w 1335"/>
              <a:gd name="T73" fmla="*/ 319 h 529"/>
              <a:gd name="T74" fmla="*/ 124 w 1335"/>
              <a:gd name="T75" fmla="*/ 355 h 529"/>
              <a:gd name="T76" fmla="*/ 98 w 1335"/>
              <a:gd name="T77" fmla="*/ 389 h 529"/>
              <a:gd name="T78" fmla="*/ 74 w 1335"/>
              <a:gd name="T79" fmla="*/ 421 h 529"/>
              <a:gd name="T80" fmla="*/ 51 w 1335"/>
              <a:gd name="T81" fmla="*/ 447 h 529"/>
              <a:gd name="T82" fmla="*/ 16 w 1335"/>
              <a:gd name="T83" fmla="*/ 496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35" h="529">
                <a:moveTo>
                  <a:pt x="0" y="519"/>
                </a:moveTo>
                <a:lnTo>
                  <a:pt x="14" y="529"/>
                </a:lnTo>
                <a:lnTo>
                  <a:pt x="29" y="509"/>
                </a:lnTo>
                <a:lnTo>
                  <a:pt x="45" y="485"/>
                </a:lnTo>
                <a:lnTo>
                  <a:pt x="64" y="460"/>
                </a:lnTo>
                <a:lnTo>
                  <a:pt x="75" y="447"/>
                </a:lnTo>
                <a:lnTo>
                  <a:pt x="87" y="433"/>
                </a:lnTo>
                <a:lnTo>
                  <a:pt x="99" y="419"/>
                </a:lnTo>
                <a:lnTo>
                  <a:pt x="111" y="402"/>
                </a:lnTo>
                <a:lnTo>
                  <a:pt x="124" y="385"/>
                </a:lnTo>
                <a:lnTo>
                  <a:pt x="137" y="368"/>
                </a:lnTo>
                <a:lnTo>
                  <a:pt x="153" y="350"/>
                </a:lnTo>
                <a:lnTo>
                  <a:pt x="169" y="333"/>
                </a:lnTo>
                <a:lnTo>
                  <a:pt x="187" y="315"/>
                </a:lnTo>
                <a:lnTo>
                  <a:pt x="206" y="300"/>
                </a:lnTo>
                <a:lnTo>
                  <a:pt x="231" y="284"/>
                </a:lnTo>
                <a:lnTo>
                  <a:pt x="223" y="278"/>
                </a:lnTo>
                <a:lnTo>
                  <a:pt x="227" y="286"/>
                </a:lnTo>
                <a:lnTo>
                  <a:pt x="252" y="271"/>
                </a:lnTo>
                <a:lnTo>
                  <a:pt x="277" y="257"/>
                </a:lnTo>
                <a:lnTo>
                  <a:pt x="304" y="242"/>
                </a:lnTo>
                <a:lnTo>
                  <a:pt x="333" y="228"/>
                </a:lnTo>
                <a:lnTo>
                  <a:pt x="363" y="214"/>
                </a:lnTo>
                <a:lnTo>
                  <a:pt x="395" y="201"/>
                </a:lnTo>
                <a:lnTo>
                  <a:pt x="427" y="189"/>
                </a:lnTo>
                <a:lnTo>
                  <a:pt x="462" y="176"/>
                </a:lnTo>
                <a:lnTo>
                  <a:pt x="500" y="163"/>
                </a:lnTo>
                <a:lnTo>
                  <a:pt x="538" y="152"/>
                </a:lnTo>
                <a:lnTo>
                  <a:pt x="579" y="141"/>
                </a:lnTo>
                <a:lnTo>
                  <a:pt x="660" y="119"/>
                </a:lnTo>
                <a:lnTo>
                  <a:pt x="700" y="109"/>
                </a:lnTo>
                <a:lnTo>
                  <a:pt x="738" y="100"/>
                </a:lnTo>
                <a:lnTo>
                  <a:pt x="816" y="80"/>
                </a:lnTo>
                <a:lnTo>
                  <a:pt x="892" y="62"/>
                </a:lnTo>
                <a:lnTo>
                  <a:pt x="968" y="47"/>
                </a:lnTo>
                <a:lnTo>
                  <a:pt x="965" y="38"/>
                </a:lnTo>
                <a:lnTo>
                  <a:pt x="965" y="47"/>
                </a:lnTo>
                <a:lnTo>
                  <a:pt x="1002" y="40"/>
                </a:lnTo>
                <a:lnTo>
                  <a:pt x="1040" y="35"/>
                </a:lnTo>
                <a:lnTo>
                  <a:pt x="1077" y="31"/>
                </a:lnTo>
                <a:lnTo>
                  <a:pt x="1114" y="27"/>
                </a:lnTo>
                <a:lnTo>
                  <a:pt x="1188" y="23"/>
                </a:lnTo>
                <a:lnTo>
                  <a:pt x="1261" y="20"/>
                </a:lnTo>
                <a:lnTo>
                  <a:pt x="1335" y="19"/>
                </a:lnTo>
                <a:lnTo>
                  <a:pt x="1335" y="0"/>
                </a:lnTo>
                <a:lnTo>
                  <a:pt x="1261" y="1"/>
                </a:lnTo>
                <a:lnTo>
                  <a:pt x="1188" y="4"/>
                </a:lnTo>
                <a:lnTo>
                  <a:pt x="1114" y="9"/>
                </a:lnTo>
                <a:lnTo>
                  <a:pt x="1077" y="13"/>
                </a:lnTo>
                <a:lnTo>
                  <a:pt x="1038" y="17"/>
                </a:lnTo>
                <a:lnTo>
                  <a:pt x="1002" y="22"/>
                </a:lnTo>
                <a:lnTo>
                  <a:pt x="965" y="29"/>
                </a:lnTo>
                <a:lnTo>
                  <a:pt x="960" y="30"/>
                </a:lnTo>
                <a:lnTo>
                  <a:pt x="885" y="45"/>
                </a:lnTo>
                <a:lnTo>
                  <a:pt x="809" y="63"/>
                </a:lnTo>
                <a:lnTo>
                  <a:pt x="734" y="82"/>
                </a:lnTo>
                <a:lnTo>
                  <a:pt x="693" y="92"/>
                </a:lnTo>
                <a:lnTo>
                  <a:pt x="653" y="102"/>
                </a:lnTo>
                <a:lnTo>
                  <a:pt x="572" y="124"/>
                </a:lnTo>
                <a:lnTo>
                  <a:pt x="531" y="135"/>
                </a:lnTo>
                <a:lnTo>
                  <a:pt x="493" y="146"/>
                </a:lnTo>
                <a:lnTo>
                  <a:pt x="455" y="158"/>
                </a:lnTo>
                <a:lnTo>
                  <a:pt x="421" y="172"/>
                </a:lnTo>
                <a:lnTo>
                  <a:pt x="387" y="184"/>
                </a:lnTo>
                <a:lnTo>
                  <a:pt x="356" y="197"/>
                </a:lnTo>
                <a:lnTo>
                  <a:pt x="326" y="211"/>
                </a:lnTo>
                <a:lnTo>
                  <a:pt x="297" y="225"/>
                </a:lnTo>
                <a:lnTo>
                  <a:pt x="270" y="239"/>
                </a:lnTo>
                <a:lnTo>
                  <a:pt x="245" y="254"/>
                </a:lnTo>
                <a:lnTo>
                  <a:pt x="220" y="269"/>
                </a:lnTo>
                <a:lnTo>
                  <a:pt x="217" y="271"/>
                </a:lnTo>
                <a:lnTo>
                  <a:pt x="196" y="286"/>
                </a:lnTo>
                <a:lnTo>
                  <a:pt x="174" y="302"/>
                </a:lnTo>
                <a:lnTo>
                  <a:pt x="156" y="319"/>
                </a:lnTo>
                <a:lnTo>
                  <a:pt x="139" y="337"/>
                </a:lnTo>
                <a:lnTo>
                  <a:pt x="124" y="355"/>
                </a:lnTo>
                <a:lnTo>
                  <a:pt x="111" y="372"/>
                </a:lnTo>
                <a:lnTo>
                  <a:pt x="98" y="389"/>
                </a:lnTo>
                <a:lnTo>
                  <a:pt x="86" y="405"/>
                </a:lnTo>
                <a:lnTo>
                  <a:pt x="74" y="421"/>
                </a:lnTo>
                <a:lnTo>
                  <a:pt x="61" y="434"/>
                </a:lnTo>
                <a:lnTo>
                  <a:pt x="51" y="447"/>
                </a:lnTo>
                <a:lnTo>
                  <a:pt x="32" y="472"/>
                </a:lnTo>
                <a:lnTo>
                  <a:pt x="16" y="496"/>
                </a:lnTo>
                <a:lnTo>
                  <a:pt x="0" y="5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9" name="Rectangle 74"/>
          <p:cNvSpPr>
            <a:spLocks noChangeArrowheads="1"/>
          </p:cNvSpPr>
          <p:nvPr/>
        </p:nvSpPr>
        <p:spPr bwMode="auto">
          <a:xfrm>
            <a:off x="1411288" y="5222876"/>
            <a:ext cx="27305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" name="Rectangle 75"/>
          <p:cNvSpPr>
            <a:spLocks noChangeArrowheads="1"/>
          </p:cNvSpPr>
          <p:nvPr/>
        </p:nvSpPr>
        <p:spPr bwMode="auto">
          <a:xfrm>
            <a:off x="1411288" y="5238751"/>
            <a:ext cx="21888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Deformation</a:t>
            </a: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</a:t>
            </a:r>
            <a:r>
              <a:rPr kumimoji="0" lang="fr-FR" sz="18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p</a:t>
            </a: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, </a:t>
            </a:r>
            <a:r>
              <a:rPr kumimoji="0" lang="fr-FR" sz="18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p</a:t>
            </a: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/2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3" name="Rectangle 91"/>
          <p:cNvSpPr>
            <a:spLocks noChangeArrowheads="1"/>
          </p:cNvSpPr>
          <p:nvPr/>
        </p:nvSpPr>
        <p:spPr bwMode="auto">
          <a:xfrm>
            <a:off x="5332414" y="5300663"/>
            <a:ext cx="27305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2" name="Freeform 101"/>
          <p:cNvSpPr>
            <a:spLocks/>
          </p:cNvSpPr>
          <p:nvPr/>
        </p:nvSpPr>
        <p:spPr bwMode="auto">
          <a:xfrm>
            <a:off x="5070476" y="3992563"/>
            <a:ext cx="2119313" cy="838200"/>
          </a:xfrm>
          <a:custGeom>
            <a:avLst/>
            <a:gdLst>
              <a:gd name="T0" fmla="*/ 14 w 1335"/>
              <a:gd name="T1" fmla="*/ 528 h 528"/>
              <a:gd name="T2" fmla="*/ 46 w 1335"/>
              <a:gd name="T3" fmla="*/ 485 h 528"/>
              <a:gd name="T4" fmla="*/ 75 w 1335"/>
              <a:gd name="T5" fmla="*/ 446 h 528"/>
              <a:gd name="T6" fmla="*/ 99 w 1335"/>
              <a:gd name="T7" fmla="*/ 418 h 528"/>
              <a:gd name="T8" fmla="*/ 125 w 1335"/>
              <a:gd name="T9" fmla="*/ 384 h 528"/>
              <a:gd name="T10" fmla="*/ 153 w 1335"/>
              <a:gd name="T11" fmla="*/ 349 h 528"/>
              <a:gd name="T12" fmla="*/ 187 w 1335"/>
              <a:gd name="T13" fmla="*/ 314 h 528"/>
              <a:gd name="T14" fmla="*/ 231 w 1335"/>
              <a:gd name="T15" fmla="*/ 283 h 528"/>
              <a:gd name="T16" fmla="*/ 228 w 1335"/>
              <a:gd name="T17" fmla="*/ 285 h 528"/>
              <a:gd name="T18" fmla="*/ 277 w 1335"/>
              <a:gd name="T19" fmla="*/ 256 h 528"/>
              <a:gd name="T20" fmla="*/ 333 w 1335"/>
              <a:gd name="T21" fmla="*/ 227 h 528"/>
              <a:gd name="T22" fmla="*/ 395 w 1335"/>
              <a:gd name="T23" fmla="*/ 200 h 528"/>
              <a:gd name="T24" fmla="*/ 463 w 1335"/>
              <a:gd name="T25" fmla="*/ 175 h 528"/>
              <a:gd name="T26" fmla="*/ 539 w 1335"/>
              <a:gd name="T27" fmla="*/ 151 h 528"/>
              <a:gd name="T28" fmla="*/ 660 w 1335"/>
              <a:gd name="T29" fmla="*/ 118 h 528"/>
              <a:gd name="T30" fmla="*/ 738 w 1335"/>
              <a:gd name="T31" fmla="*/ 99 h 528"/>
              <a:gd name="T32" fmla="*/ 892 w 1335"/>
              <a:gd name="T33" fmla="*/ 61 h 528"/>
              <a:gd name="T34" fmla="*/ 965 w 1335"/>
              <a:gd name="T35" fmla="*/ 37 h 528"/>
              <a:gd name="T36" fmla="*/ 1002 w 1335"/>
              <a:gd name="T37" fmla="*/ 39 h 528"/>
              <a:gd name="T38" fmla="*/ 1077 w 1335"/>
              <a:gd name="T39" fmla="*/ 30 h 528"/>
              <a:gd name="T40" fmla="*/ 1189 w 1335"/>
              <a:gd name="T41" fmla="*/ 22 h 528"/>
              <a:gd name="T42" fmla="*/ 1335 w 1335"/>
              <a:gd name="T43" fmla="*/ 18 h 528"/>
              <a:gd name="T44" fmla="*/ 1262 w 1335"/>
              <a:gd name="T45" fmla="*/ 1 h 528"/>
              <a:gd name="T46" fmla="*/ 1115 w 1335"/>
              <a:gd name="T47" fmla="*/ 8 h 528"/>
              <a:gd name="T48" fmla="*/ 1039 w 1335"/>
              <a:gd name="T49" fmla="*/ 16 h 528"/>
              <a:gd name="T50" fmla="*/ 965 w 1335"/>
              <a:gd name="T51" fmla="*/ 28 h 528"/>
              <a:gd name="T52" fmla="*/ 885 w 1335"/>
              <a:gd name="T53" fmla="*/ 44 h 528"/>
              <a:gd name="T54" fmla="*/ 734 w 1335"/>
              <a:gd name="T55" fmla="*/ 82 h 528"/>
              <a:gd name="T56" fmla="*/ 653 w 1335"/>
              <a:gd name="T57" fmla="*/ 101 h 528"/>
              <a:gd name="T58" fmla="*/ 532 w 1335"/>
              <a:gd name="T59" fmla="*/ 134 h 528"/>
              <a:gd name="T60" fmla="*/ 456 w 1335"/>
              <a:gd name="T61" fmla="*/ 158 h 528"/>
              <a:gd name="T62" fmla="*/ 388 w 1335"/>
              <a:gd name="T63" fmla="*/ 183 h 528"/>
              <a:gd name="T64" fmla="*/ 326 w 1335"/>
              <a:gd name="T65" fmla="*/ 210 h 528"/>
              <a:gd name="T66" fmla="*/ 270 w 1335"/>
              <a:gd name="T67" fmla="*/ 239 h 528"/>
              <a:gd name="T68" fmla="*/ 221 w 1335"/>
              <a:gd name="T69" fmla="*/ 268 h 528"/>
              <a:gd name="T70" fmla="*/ 196 w 1335"/>
              <a:gd name="T71" fmla="*/ 285 h 528"/>
              <a:gd name="T72" fmla="*/ 156 w 1335"/>
              <a:gd name="T73" fmla="*/ 319 h 528"/>
              <a:gd name="T74" fmla="*/ 125 w 1335"/>
              <a:gd name="T75" fmla="*/ 354 h 528"/>
              <a:gd name="T76" fmla="*/ 98 w 1335"/>
              <a:gd name="T77" fmla="*/ 388 h 528"/>
              <a:gd name="T78" fmla="*/ 74 w 1335"/>
              <a:gd name="T79" fmla="*/ 420 h 528"/>
              <a:gd name="T80" fmla="*/ 52 w 1335"/>
              <a:gd name="T81" fmla="*/ 446 h 528"/>
              <a:gd name="T82" fmla="*/ 16 w 1335"/>
              <a:gd name="T83" fmla="*/ 495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35" h="528">
                <a:moveTo>
                  <a:pt x="0" y="518"/>
                </a:moveTo>
                <a:lnTo>
                  <a:pt x="14" y="528"/>
                </a:lnTo>
                <a:lnTo>
                  <a:pt x="29" y="508"/>
                </a:lnTo>
                <a:lnTo>
                  <a:pt x="46" y="485"/>
                </a:lnTo>
                <a:lnTo>
                  <a:pt x="65" y="459"/>
                </a:lnTo>
                <a:lnTo>
                  <a:pt x="75" y="446"/>
                </a:lnTo>
                <a:lnTo>
                  <a:pt x="87" y="432"/>
                </a:lnTo>
                <a:lnTo>
                  <a:pt x="99" y="418"/>
                </a:lnTo>
                <a:lnTo>
                  <a:pt x="111" y="402"/>
                </a:lnTo>
                <a:lnTo>
                  <a:pt x="125" y="384"/>
                </a:lnTo>
                <a:lnTo>
                  <a:pt x="138" y="367"/>
                </a:lnTo>
                <a:lnTo>
                  <a:pt x="153" y="349"/>
                </a:lnTo>
                <a:lnTo>
                  <a:pt x="169" y="332"/>
                </a:lnTo>
                <a:lnTo>
                  <a:pt x="187" y="314"/>
                </a:lnTo>
                <a:lnTo>
                  <a:pt x="207" y="299"/>
                </a:lnTo>
                <a:lnTo>
                  <a:pt x="231" y="283"/>
                </a:lnTo>
                <a:lnTo>
                  <a:pt x="224" y="277"/>
                </a:lnTo>
                <a:lnTo>
                  <a:pt x="228" y="285"/>
                </a:lnTo>
                <a:lnTo>
                  <a:pt x="252" y="270"/>
                </a:lnTo>
                <a:lnTo>
                  <a:pt x="277" y="256"/>
                </a:lnTo>
                <a:lnTo>
                  <a:pt x="305" y="242"/>
                </a:lnTo>
                <a:lnTo>
                  <a:pt x="333" y="227"/>
                </a:lnTo>
                <a:lnTo>
                  <a:pt x="364" y="213"/>
                </a:lnTo>
                <a:lnTo>
                  <a:pt x="395" y="200"/>
                </a:lnTo>
                <a:lnTo>
                  <a:pt x="427" y="188"/>
                </a:lnTo>
                <a:lnTo>
                  <a:pt x="463" y="175"/>
                </a:lnTo>
                <a:lnTo>
                  <a:pt x="500" y="163"/>
                </a:lnTo>
                <a:lnTo>
                  <a:pt x="539" y="151"/>
                </a:lnTo>
                <a:lnTo>
                  <a:pt x="579" y="140"/>
                </a:lnTo>
                <a:lnTo>
                  <a:pt x="660" y="118"/>
                </a:lnTo>
                <a:lnTo>
                  <a:pt x="701" y="108"/>
                </a:lnTo>
                <a:lnTo>
                  <a:pt x="738" y="99"/>
                </a:lnTo>
                <a:lnTo>
                  <a:pt x="816" y="80"/>
                </a:lnTo>
                <a:lnTo>
                  <a:pt x="892" y="61"/>
                </a:lnTo>
                <a:lnTo>
                  <a:pt x="968" y="46"/>
                </a:lnTo>
                <a:lnTo>
                  <a:pt x="965" y="37"/>
                </a:lnTo>
                <a:lnTo>
                  <a:pt x="965" y="46"/>
                </a:lnTo>
                <a:lnTo>
                  <a:pt x="1002" y="39"/>
                </a:lnTo>
                <a:lnTo>
                  <a:pt x="1041" y="34"/>
                </a:lnTo>
                <a:lnTo>
                  <a:pt x="1077" y="30"/>
                </a:lnTo>
                <a:lnTo>
                  <a:pt x="1115" y="26"/>
                </a:lnTo>
                <a:lnTo>
                  <a:pt x="1189" y="22"/>
                </a:lnTo>
                <a:lnTo>
                  <a:pt x="1262" y="19"/>
                </a:lnTo>
                <a:lnTo>
                  <a:pt x="1335" y="18"/>
                </a:lnTo>
                <a:lnTo>
                  <a:pt x="1335" y="0"/>
                </a:lnTo>
                <a:lnTo>
                  <a:pt x="1262" y="1"/>
                </a:lnTo>
                <a:lnTo>
                  <a:pt x="1189" y="4"/>
                </a:lnTo>
                <a:lnTo>
                  <a:pt x="1115" y="8"/>
                </a:lnTo>
                <a:lnTo>
                  <a:pt x="1077" y="12"/>
                </a:lnTo>
                <a:lnTo>
                  <a:pt x="1039" y="16"/>
                </a:lnTo>
                <a:lnTo>
                  <a:pt x="1002" y="21"/>
                </a:lnTo>
                <a:lnTo>
                  <a:pt x="965" y="28"/>
                </a:lnTo>
                <a:lnTo>
                  <a:pt x="961" y="29"/>
                </a:lnTo>
                <a:lnTo>
                  <a:pt x="885" y="44"/>
                </a:lnTo>
                <a:lnTo>
                  <a:pt x="809" y="62"/>
                </a:lnTo>
                <a:lnTo>
                  <a:pt x="734" y="82"/>
                </a:lnTo>
                <a:lnTo>
                  <a:pt x="694" y="91"/>
                </a:lnTo>
                <a:lnTo>
                  <a:pt x="653" y="101"/>
                </a:lnTo>
                <a:lnTo>
                  <a:pt x="572" y="123"/>
                </a:lnTo>
                <a:lnTo>
                  <a:pt x="532" y="134"/>
                </a:lnTo>
                <a:lnTo>
                  <a:pt x="493" y="145"/>
                </a:lnTo>
                <a:lnTo>
                  <a:pt x="456" y="158"/>
                </a:lnTo>
                <a:lnTo>
                  <a:pt x="421" y="171"/>
                </a:lnTo>
                <a:lnTo>
                  <a:pt x="388" y="183"/>
                </a:lnTo>
                <a:lnTo>
                  <a:pt x="356" y="196"/>
                </a:lnTo>
                <a:lnTo>
                  <a:pt x="326" y="210"/>
                </a:lnTo>
                <a:lnTo>
                  <a:pt x="298" y="224"/>
                </a:lnTo>
                <a:lnTo>
                  <a:pt x="270" y="239"/>
                </a:lnTo>
                <a:lnTo>
                  <a:pt x="245" y="253"/>
                </a:lnTo>
                <a:lnTo>
                  <a:pt x="221" y="268"/>
                </a:lnTo>
                <a:lnTo>
                  <a:pt x="218" y="270"/>
                </a:lnTo>
                <a:lnTo>
                  <a:pt x="196" y="285"/>
                </a:lnTo>
                <a:lnTo>
                  <a:pt x="174" y="301"/>
                </a:lnTo>
                <a:lnTo>
                  <a:pt x="156" y="319"/>
                </a:lnTo>
                <a:lnTo>
                  <a:pt x="140" y="336"/>
                </a:lnTo>
                <a:lnTo>
                  <a:pt x="125" y="354"/>
                </a:lnTo>
                <a:lnTo>
                  <a:pt x="111" y="371"/>
                </a:lnTo>
                <a:lnTo>
                  <a:pt x="98" y="388"/>
                </a:lnTo>
                <a:lnTo>
                  <a:pt x="86" y="405"/>
                </a:lnTo>
                <a:lnTo>
                  <a:pt x="74" y="420"/>
                </a:lnTo>
                <a:lnTo>
                  <a:pt x="62" y="433"/>
                </a:lnTo>
                <a:lnTo>
                  <a:pt x="52" y="446"/>
                </a:lnTo>
                <a:lnTo>
                  <a:pt x="32" y="471"/>
                </a:lnTo>
                <a:lnTo>
                  <a:pt x="16" y="495"/>
                </a:lnTo>
                <a:lnTo>
                  <a:pt x="0" y="5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3" name="Freeform 102"/>
          <p:cNvSpPr>
            <a:spLocks/>
          </p:cNvSpPr>
          <p:nvPr/>
        </p:nvSpPr>
        <p:spPr bwMode="auto">
          <a:xfrm>
            <a:off x="4978401" y="2076450"/>
            <a:ext cx="2279650" cy="1492250"/>
          </a:xfrm>
          <a:custGeom>
            <a:avLst/>
            <a:gdLst>
              <a:gd name="T0" fmla="*/ 18 w 1436"/>
              <a:gd name="T1" fmla="*/ 940 h 940"/>
              <a:gd name="T2" fmla="*/ 24 w 1436"/>
              <a:gd name="T3" fmla="*/ 922 h 940"/>
              <a:gd name="T4" fmla="*/ 33 w 1436"/>
              <a:gd name="T5" fmla="*/ 899 h 940"/>
              <a:gd name="T6" fmla="*/ 43 w 1436"/>
              <a:gd name="T7" fmla="*/ 871 h 940"/>
              <a:gd name="T8" fmla="*/ 68 w 1436"/>
              <a:gd name="T9" fmla="*/ 808 h 940"/>
              <a:gd name="T10" fmla="*/ 97 w 1436"/>
              <a:gd name="T11" fmla="*/ 745 h 940"/>
              <a:gd name="T12" fmla="*/ 110 w 1436"/>
              <a:gd name="T13" fmla="*/ 718 h 940"/>
              <a:gd name="T14" fmla="*/ 171 w 1436"/>
              <a:gd name="T15" fmla="*/ 616 h 940"/>
              <a:gd name="T16" fmla="*/ 169 w 1436"/>
              <a:gd name="T17" fmla="*/ 619 h 940"/>
              <a:gd name="T18" fmla="*/ 203 w 1436"/>
              <a:gd name="T19" fmla="*/ 572 h 940"/>
              <a:gd name="T20" fmla="*/ 238 w 1436"/>
              <a:gd name="T21" fmla="*/ 529 h 940"/>
              <a:gd name="T22" fmla="*/ 272 w 1436"/>
              <a:gd name="T23" fmla="*/ 495 h 940"/>
              <a:gd name="T24" fmla="*/ 307 w 1436"/>
              <a:gd name="T25" fmla="*/ 464 h 940"/>
              <a:gd name="T26" fmla="*/ 347 w 1436"/>
              <a:gd name="T27" fmla="*/ 435 h 940"/>
              <a:gd name="T28" fmla="*/ 364 w 1436"/>
              <a:gd name="T29" fmla="*/ 413 h 940"/>
              <a:gd name="T30" fmla="*/ 395 w 1436"/>
              <a:gd name="T31" fmla="*/ 403 h 940"/>
              <a:gd name="T32" fmla="*/ 456 w 1436"/>
              <a:gd name="T33" fmla="*/ 361 h 940"/>
              <a:gd name="T34" fmla="*/ 528 w 1436"/>
              <a:gd name="T35" fmla="*/ 314 h 940"/>
              <a:gd name="T36" fmla="*/ 606 w 1436"/>
              <a:gd name="T37" fmla="*/ 269 h 940"/>
              <a:gd name="T38" fmla="*/ 689 w 1436"/>
              <a:gd name="T39" fmla="*/ 227 h 940"/>
              <a:gd name="T40" fmla="*/ 778 w 1436"/>
              <a:gd name="T41" fmla="*/ 194 h 940"/>
              <a:gd name="T42" fmla="*/ 874 w 1436"/>
              <a:gd name="T43" fmla="*/ 165 h 940"/>
              <a:gd name="T44" fmla="*/ 1022 w 1436"/>
              <a:gd name="T45" fmla="*/ 124 h 940"/>
              <a:gd name="T46" fmla="*/ 1117 w 1436"/>
              <a:gd name="T47" fmla="*/ 97 h 940"/>
              <a:gd name="T48" fmla="*/ 1220 w 1436"/>
              <a:gd name="T49" fmla="*/ 70 h 940"/>
              <a:gd name="T50" fmla="*/ 1320 w 1436"/>
              <a:gd name="T51" fmla="*/ 46 h 940"/>
              <a:gd name="T52" fmla="*/ 1365 w 1436"/>
              <a:gd name="T53" fmla="*/ 35 h 940"/>
              <a:gd name="T54" fmla="*/ 1405 w 1436"/>
              <a:gd name="T55" fmla="*/ 26 h 940"/>
              <a:gd name="T56" fmla="*/ 1436 w 1436"/>
              <a:gd name="T57" fmla="*/ 18 h 940"/>
              <a:gd name="T58" fmla="*/ 1415 w 1436"/>
              <a:gd name="T59" fmla="*/ 4 h 940"/>
              <a:gd name="T60" fmla="*/ 1378 w 1436"/>
              <a:gd name="T61" fmla="*/ 13 h 940"/>
              <a:gd name="T62" fmla="*/ 1336 w 1436"/>
              <a:gd name="T63" fmla="*/ 23 h 940"/>
              <a:gd name="T64" fmla="*/ 1264 w 1436"/>
              <a:gd name="T65" fmla="*/ 41 h 940"/>
              <a:gd name="T66" fmla="*/ 1162 w 1436"/>
              <a:gd name="T67" fmla="*/ 66 h 940"/>
              <a:gd name="T68" fmla="*/ 1063 w 1436"/>
              <a:gd name="T69" fmla="*/ 94 h 940"/>
              <a:gd name="T70" fmla="*/ 966 w 1436"/>
              <a:gd name="T71" fmla="*/ 120 h 940"/>
              <a:gd name="T72" fmla="*/ 818 w 1436"/>
              <a:gd name="T73" fmla="*/ 162 h 940"/>
              <a:gd name="T74" fmla="*/ 725 w 1436"/>
              <a:gd name="T75" fmla="*/ 193 h 940"/>
              <a:gd name="T76" fmla="*/ 639 w 1436"/>
              <a:gd name="T77" fmla="*/ 230 h 940"/>
              <a:gd name="T78" fmla="*/ 558 w 1436"/>
              <a:gd name="T79" fmla="*/ 274 h 940"/>
              <a:gd name="T80" fmla="*/ 483 w 1436"/>
              <a:gd name="T81" fmla="*/ 320 h 940"/>
              <a:gd name="T82" fmla="*/ 416 w 1436"/>
              <a:gd name="T83" fmla="*/ 366 h 940"/>
              <a:gd name="T84" fmla="*/ 360 w 1436"/>
              <a:gd name="T85" fmla="*/ 404 h 940"/>
              <a:gd name="T86" fmla="*/ 333 w 1436"/>
              <a:gd name="T87" fmla="*/ 422 h 940"/>
              <a:gd name="T88" fmla="*/ 294 w 1436"/>
              <a:gd name="T89" fmla="*/ 451 h 940"/>
              <a:gd name="T90" fmla="*/ 259 w 1436"/>
              <a:gd name="T91" fmla="*/ 481 h 940"/>
              <a:gd name="T92" fmla="*/ 225 w 1436"/>
              <a:gd name="T93" fmla="*/ 517 h 940"/>
              <a:gd name="T94" fmla="*/ 190 w 1436"/>
              <a:gd name="T95" fmla="*/ 558 h 940"/>
              <a:gd name="T96" fmla="*/ 156 w 1436"/>
              <a:gd name="T97" fmla="*/ 606 h 940"/>
              <a:gd name="T98" fmla="*/ 123 w 1436"/>
              <a:gd name="T99" fmla="*/ 659 h 940"/>
              <a:gd name="T100" fmla="*/ 86 w 1436"/>
              <a:gd name="T101" fmla="*/ 724 h 940"/>
              <a:gd name="T102" fmla="*/ 65 w 1436"/>
              <a:gd name="T103" fmla="*/ 768 h 940"/>
              <a:gd name="T104" fmla="*/ 38 w 1436"/>
              <a:gd name="T105" fmla="*/ 833 h 940"/>
              <a:gd name="T106" fmla="*/ 21 w 1436"/>
              <a:gd name="T107" fmla="*/ 878 h 940"/>
              <a:gd name="T108" fmla="*/ 10 w 1436"/>
              <a:gd name="T109" fmla="*/ 904 h 940"/>
              <a:gd name="T110" fmla="*/ 3 w 1436"/>
              <a:gd name="T111" fmla="*/ 925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36" h="940">
                <a:moveTo>
                  <a:pt x="0" y="933"/>
                </a:moveTo>
                <a:lnTo>
                  <a:pt x="18" y="940"/>
                </a:lnTo>
                <a:lnTo>
                  <a:pt x="21" y="932"/>
                </a:lnTo>
                <a:lnTo>
                  <a:pt x="24" y="922"/>
                </a:lnTo>
                <a:lnTo>
                  <a:pt x="28" y="911"/>
                </a:lnTo>
                <a:lnTo>
                  <a:pt x="33" y="899"/>
                </a:lnTo>
                <a:lnTo>
                  <a:pt x="38" y="886"/>
                </a:lnTo>
                <a:lnTo>
                  <a:pt x="43" y="871"/>
                </a:lnTo>
                <a:lnTo>
                  <a:pt x="55" y="840"/>
                </a:lnTo>
                <a:lnTo>
                  <a:pt x="68" y="808"/>
                </a:lnTo>
                <a:lnTo>
                  <a:pt x="82" y="775"/>
                </a:lnTo>
                <a:lnTo>
                  <a:pt x="97" y="745"/>
                </a:lnTo>
                <a:lnTo>
                  <a:pt x="104" y="731"/>
                </a:lnTo>
                <a:lnTo>
                  <a:pt x="110" y="718"/>
                </a:lnTo>
                <a:lnTo>
                  <a:pt x="140" y="666"/>
                </a:lnTo>
                <a:lnTo>
                  <a:pt x="171" y="616"/>
                </a:lnTo>
                <a:lnTo>
                  <a:pt x="162" y="612"/>
                </a:lnTo>
                <a:lnTo>
                  <a:pt x="169" y="619"/>
                </a:lnTo>
                <a:lnTo>
                  <a:pt x="186" y="595"/>
                </a:lnTo>
                <a:lnTo>
                  <a:pt x="203" y="572"/>
                </a:lnTo>
                <a:lnTo>
                  <a:pt x="220" y="550"/>
                </a:lnTo>
                <a:lnTo>
                  <a:pt x="238" y="529"/>
                </a:lnTo>
                <a:lnTo>
                  <a:pt x="255" y="511"/>
                </a:lnTo>
                <a:lnTo>
                  <a:pt x="272" y="495"/>
                </a:lnTo>
                <a:lnTo>
                  <a:pt x="289" y="479"/>
                </a:lnTo>
                <a:lnTo>
                  <a:pt x="307" y="464"/>
                </a:lnTo>
                <a:lnTo>
                  <a:pt x="325" y="450"/>
                </a:lnTo>
                <a:lnTo>
                  <a:pt x="347" y="435"/>
                </a:lnTo>
                <a:lnTo>
                  <a:pt x="370" y="419"/>
                </a:lnTo>
                <a:lnTo>
                  <a:pt x="364" y="413"/>
                </a:lnTo>
                <a:lnTo>
                  <a:pt x="367" y="421"/>
                </a:lnTo>
                <a:lnTo>
                  <a:pt x="395" y="403"/>
                </a:lnTo>
                <a:lnTo>
                  <a:pt x="424" y="383"/>
                </a:lnTo>
                <a:lnTo>
                  <a:pt x="456" y="361"/>
                </a:lnTo>
                <a:lnTo>
                  <a:pt x="490" y="338"/>
                </a:lnTo>
                <a:lnTo>
                  <a:pt x="528" y="314"/>
                </a:lnTo>
                <a:lnTo>
                  <a:pt x="565" y="291"/>
                </a:lnTo>
                <a:lnTo>
                  <a:pt x="606" y="269"/>
                </a:lnTo>
                <a:lnTo>
                  <a:pt x="646" y="248"/>
                </a:lnTo>
                <a:lnTo>
                  <a:pt x="689" y="227"/>
                </a:lnTo>
                <a:lnTo>
                  <a:pt x="732" y="210"/>
                </a:lnTo>
                <a:lnTo>
                  <a:pt x="778" y="194"/>
                </a:lnTo>
                <a:lnTo>
                  <a:pt x="825" y="179"/>
                </a:lnTo>
                <a:lnTo>
                  <a:pt x="874" y="165"/>
                </a:lnTo>
                <a:lnTo>
                  <a:pt x="973" y="137"/>
                </a:lnTo>
                <a:lnTo>
                  <a:pt x="1022" y="124"/>
                </a:lnTo>
                <a:lnTo>
                  <a:pt x="1068" y="111"/>
                </a:lnTo>
                <a:lnTo>
                  <a:pt x="1117" y="97"/>
                </a:lnTo>
                <a:lnTo>
                  <a:pt x="1169" y="84"/>
                </a:lnTo>
                <a:lnTo>
                  <a:pt x="1220" y="70"/>
                </a:lnTo>
                <a:lnTo>
                  <a:pt x="1271" y="58"/>
                </a:lnTo>
                <a:lnTo>
                  <a:pt x="1320" y="46"/>
                </a:lnTo>
                <a:lnTo>
                  <a:pt x="1343" y="40"/>
                </a:lnTo>
                <a:lnTo>
                  <a:pt x="1365" y="35"/>
                </a:lnTo>
                <a:lnTo>
                  <a:pt x="1385" y="30"/>
                </a:lnTo>
                <a:lnTo>
                  <a:pt x="1405" y="26"/>
                </a:lnTo>
                <a:lnTo>
                  <a:pt x="1422" y="21"/>
                </a:lnTo>
                <a:lnTo>
                  <a:pt x="1436" y="18"/>
                </a:lnTo>
                <a:lnTo>
                  <a:pt x="1432" y="0"/>
                </a:lnTo>
                <a:lnTo>
                  <a:pt x="1415" y="4"/>
                </a:lnTo>
                <a:lnTo>
                  <a:pt x="1398" y="9"/>
                </a:lnTo>
                <a:lnTo>
                  <a:pt x="1378" y="13"/>
                </a:lnTo>
                <a:lnTo>
                  <a:pt x="1358" y="18"/>
                </a:lnTo>
                <a:lnTo>
                  <a:pt x="1336" y="23"/>
                </a:lnTo>
                <a:lnTo>
                  <a:pt x="1312" y="29"/>
                </a:lnTo>
                <a:lnTo>
                  <a:pt x="1264" y="41"/>
                </a:lnTo>
                <a:lnTo>
                  <a:pt x="1213" y="53"/>
                </a:lnTo>
                <a:lnTo>
                  <a:pt x="1162" y="66"/>
                </a:lnTo>
                <a:lnTo>
                  <a:pt x="1110" y="79"/>
                </a:lnTo>
                <a:lnTo>
                  <a:pt x="1063" y="94"/>
                </a:lnTo>
                <a:lnTo>
                  <a:pt x="1015" y="107"/>
                </a:lnTo>
                <a:lnTo>
                  <a:pt x="966" y="120"/>
                </a:lnTo>
                <a:lnTo>
                  <a:pt x="867" y="147"/>
                </a:lnTo>
                <a:lnTo>
                  <a:pt x="818" y="162"/>
                </a:lnTo>
                <a:lnTo>
                  <a:pt x="771" y="177"/>
                </a:lnTo>
                <a:lnTo>
                  <a:pt x="725" y="193"/>
                </a:lnTo>
                <a:lnTo>
                  <a:pt x="682" y="211"/>
                </a:lnTo>
                <a:lnTo>
                  <a:pt x="639" y="230"/>
                </a:lnTo>
                <a:lnTo>
                  <a:pt x="599" y="252"/>
                </a:lnTo>
                <a:lnTo>
                  <a:pt x="558" y="274"/>
                </a:lnTo>
                <a:lnTo>
                  <a:pt x="521" y="297"/>
                </a:lnTo>
                <a:lnTo>
                  <a:pt x="483" y="320"/>
                </a:lnTo>
                <a:lnTo>
                  <a:pt x="449" y="344"/>
                </a:lnTo>
                <a:lnTo>
                  <a:pt x="416" y="366"/>
                </a:lnTo>
                <a:lnTo>
                  <a:pt x="385" y="387"/>
                </a:lnTo>
                <a:lnTo>
                  <a:pt x="360" y="404"/>
                </a:lnTo>
                <a:lnTo>
                  <a:pt x="357" y="406"/>
                </a:lnTo>
                <a:lnTo>
                  <a:pt x="333" y="422"/>
                </a:lnTo>
                <a:lnTo>
                  <a:pt x="312" y="437"/>
                </a:lnTo>
                <a:lnTo>
                  <a:pt x="294" y="451"/>
                </a:lnTo>
                <a:lnTo>
                  <a:pt x="276" y="466"/>
                </a:lnTo>
                <a:lnTo>
                  <a:pt x="259" y="481"/>
                </a:lnTo>
                <a:lnTo>
                  <a:pt x="242" y="498"/>
                </a:lnTo>
                <a:lnTo>
                  <a:pt x="225" y="517"/>
                </a:lnTo>
                <a:lnTo>
                  <a:pt x="207" y="537"/>
                </a:lnTo>
                <a:lnTo>
                  <a:pt x="190" y="558"/>
                </a:lnTo>
                <a:lnTo>
                  <a:pt x="172" y="582"/>
                </a:lnTo>
                <a:lnTo>
                  <a:pt x="156" y="606"/>
                </a:lnTo>
                <a:lnTo>
                  <a:pt x="154" y="609"/>
                </a:lnTo>
                <a:lnTo>
                  <a:pt x="123" y="659"/>
                </a:lnTo>
                <a:lnTo>
                  <a:pt x="94" y="709"/>
                </a:lnTo>
                <a:lnTo>
                  <a:pt x="86" y="724"/>
                </a:lnTo>
                <a:lnTo>
                  <a:pt x="79" y="738"/>
                </a:lnTo>
                <a:lnTo>
                  <a:pt x="65" y="768"/>
                </a:lnTo>
                <a:lnTo>
                  <a:pt x="51" y="800"/>
                </a:lnTo>
                <a:lnTo>
                  <a:pt x="38" y="833"/>
                </a:lnTo>
                <a:lnTo>
                  <a:pt x="26" y="864"/>
                </a:lnTo>
                <a:lnTo>
                  <a:pt x="21" y="878"/>
                </a:lnTo>
                <a:lnTo>
                  <a:pt x="16" y="892"/>
                </a:lnTo>
                <a:lnTo>
                  <a:pt x="10" y="904"/>
                </a:lnTo>
                <a:lnTo>
                  <a:pt x="6" y="915"/>
                </a:lnTo>
                <a:lnTo>
                  <a:pt x="3" y="925"/>
                </a:lnTo>
                <a:lnTo>
                  <a:pt x="0" y="9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4" name="Freeform 103"/>
          <p:cNvSpPr>
            <a:spLocks/>
          </p:cNvSpPr>
          <p:nvPr/>
        </p:nvSpPr>
        <p:spPr bwMode="auto">
          <a:xfrm>
            <a:off x="4965701" y="2925763"/>
            <a:ext cx="2279650" cy="1492250"/>
          </a:xfrm>
          <a:custGeom>
            <a:avLst/>
            <a:gdLst>
              <a:gd name="T0" fmla="*/ 17 w 1436"/>
              <a:gd name="T1" fmla="*/ 940 h 940"/>
              <a:gd name="T2" fmla="*/ 24 w 1436"/>
              <a:gd name="T3" fmla="*/ 922 h 940"/>
              <a:gd name="T4" fmla="*/ 33 w 1436"/>
              <a:gd name="T5" fmla="*/ 898 h 940"/>
              <a:gd name="T6" fmla="*/ 43 w 1436"/>
              <a:gd name="T7" fmla="*/ 871 h 940"/>
              <a:gd name="T8" fmla="*/ 68 w 1436"/>
              <a:gd name="T9" fmla="*/ 807 h 940"/>
              <a:gd name="T10" fmla="*/ 96 w 1436"/>
              <a:gd name="T11" fmla="*/ 744 h 940"/>
              <a:gd name="T12" fmla="*/ 110 w 1436"/>
              <a:gd name="T13" fmla="*/ 718 h 940"/>
              <a:gd name="T14" fmla="*/ 171 w 1436"/>
              <a:gd name="T15" fmla="*/ 616 h 940"/>
              <a:gd name="T16" fmla="*/ 169 w 1436"/>
              <a:gd name="T17" fmla="*/ 619 h 940"/>
              <a:gd name="T18" fmla="*/ 203 w 1436"/>
              <a:gd name="T19" fmla="*/ 571 h 940"/>
              <a:gd name="T20" fmla="*/ 238 w 1436"/>
              <a:gd name="T21" fmla="*/ 529 h 940"/>
              <a:gd name="T22" fmla="*/ 272 w 1436"/>
              <a:gd name="T23" fmla="*/ 494 h 940"/>
              <a:gd name="T24" fmla="*/ 307 w 1436"/>
              <a:gd name="T25" fmla="*/ 464 h 940"/>
              <a:gd name="T26" fmla="*/ 346 w 1436"/>
              <a:gd name="T27" fmla="*/ 435 h 940"/>
              <a:gd name="T28" fmla="*/ 364 w 1436"/>
              <a:gd name="T29" fmla="*/ 412 h 940"/>
              <a:gd name="T30" fmla="*/ 395 w 1436"/>
              <a:gd name="T31" fmla="*/ 402 h 940"/>
              <a:gd name="T32" fmla="*/ 456 w 1436"/>
              <a:gd name="T33" fmla="*/ 361 h 940"/>
              <a:gd name="T34" fmla="*/ 528 w 1436"/>
              <a:gd name="T35" fmla="*/ 314 h 940"/>
              <a:gd name="T36" fmla="*/ 606 w 1436"/>
              <a:gd name="T37" fmla="*/ 269 h 940"/>
              <a:gd name="T38" fmla="*/ 689 w 1436"/>
              <a:gd name="T39" fmla="*/ 227 h 940"/>
              <a:gd name="T40" fmla="*/ 778 w 1436"/>
              <a:gd name="T41" fmla="*/ 194 h 940"/>
              <a:gd name="T42" fmla="*/ 874 w 1436"/>
              <a:gd name="T43" fmla="*/ 164 h 940"/>
              <a:gd name="T44" fmla="*/ 1022 w 1436"/>
              <a:gd name="T45" fmla="*/ 124 h 940"/>
              <a:gd name="T46" fmla="*/ 1117 w 1436"/>
              <a:gd name="T47" fmla="*/ 96 h 940"/>
              <a:gd name="T48" fmla="*/ 1220 w 1436"/>
              <a:gd name="T49" fmla="*/ 70 h 940"/>
              <a:gd name="T50" fmla="*/ 1319 w 1436"/>
              <a:gd name="T51" fmla="*/ 46 h 940"/>
              <a:gd name="T52" fmla="*/ 1365 w 1436"/>
              <a:gd name="T53" fmla="*/ 35 h 940"/>
              <a:gd name="T54" fmla="*/ 1405 w 1436"/>
              <a:gd name="T55" fmla="*/ 25 h 940"/>
              <a:gd name="T56" fmla="*/ 1436 w 1436"/>
              <a:gd name="T57" fmla="*/ 17 h 940"/>
              <a:gd name="T58" fmla="*/ 1415 w 1436"/>
              <a:gd name="T59" fmla="*/ 3 h 940"/>
              <a:gd name="T60" fmla="*/ 1378 w 1436"/>
              <a:gd name="T61" fmla="*/ 12 h 940"/>
              <a:gd name="T62" fmla="*/ 1336 w 1436"/>
              <a:gd name="T63" fmla="*/ 22 h 940"/>
              <a:gd name="T64" fmla="*/ 1264 w 1436"/>
              <a:gd name="T65" fmla="*/ 41 h 940"/>
              <a:gd name="T66" fmla="*/ 1162 w 1436"/>
              <a:gd name="T67" fmla="*/ 66 h 940"/>
              <a:gd name="T68" fmla="*/ 1063 w 1436"/>
              <a:gd name="T69" fmla="*/ 93 h 940"/>
              <a:gd name="T70" fmla="*/ 966 w 1436"/>
              <a:gd name="T71" fmla="*/ 120 h 940"/>
              <a:gd name="T72" fmla="*/ 818 w 1436"/>
              <a:gd name="T73" fmla="*/ 161 h 940"/>
              <a:gd name="T74" fmla="*/ 725 w 1436"/>
              <a:gd name="T75" fmla="*/ 193 h 940"/>
              <a:gd name="T76" fmla="*/ 639 w 1436"/>
              <a:gd name="T77" fmla="*/ 230 h 940"/>
              <a:gd name="T78" fmla="*/ 558 w 1436"/>
              <a:gd name="T79" fmla="*/ 274 h 940"/>
              <a:gd name="T80" fmla="*/ 483 w 1436"/>
              <a:gd name="T81" fmla="*/ 320 h 940"/>
              <a:gd name="T82" fmla="*/ 416 w 1436"/>
              <a:gd name="T83" fmla="*/ 366 h 940"/>
              <a:gd name="T84" fmla="*/ 360 w 1436"/>
              <a:gd name="T85" fmla="*/ 403 h 940"/>
              <a:gd name="T86" fmla="*/ 333 w 1436"/>
              <a:gd name="T87" fmla="*/ 421 h 940"/>
              <a:gd name="T88" fmla="*/ 294 w 1436"/>
              <a:gd name="T89" fmla="*/ 451 h 940"/>
              <a:gd name="T90" fmla="*/ 258 w 1436"/>
              <a:gd name="T91" fmla="*/ 481 h 940"/>
              <a:gd name="T92" fmla="*/ 225 w 1436"/>
              <a:gd name="T93" fmla="*/ 517 h 940"/>
              <a:gd name="T94" fmla="*/ 190 w 1436"/>
              <a:gd name="T95" fmla="*/ 558 h 940"/>
              <a:gd name="T96" fmla="*/ 156 w 1436"/>
              <a:gd name="T97" fmla="*/ 606 h 940"/>
              <a:gd name="T98" fmla="*/ 123 w 1436"/>
              <a:gd name="T99" fmla="*/ 658 h 940"/>
              <a:gd name="T100" fmla="*/ 86 w 1436"/>
              <a:gd name="T101" fmla="*/ 723 h 940"/>
              <a:gd name="T102" fmla="*/ 65 w 1436"/>
              <a:gd name="T103" fmla="*/ 768 h 940"/>
              <a:gd name="T104" fmla="*/ 38 w 1436"/>
              <a:gd name="T105" fmla="*/ 833 h 940"/>
              <a:gd name="T106" fmla="*/ 20 w 1436"/>
              <a:gd name="T107" fmla="*/ 878 h 940"/>
              <a:gd name="T108" fmla="*/ 10 w 1436"/>
              <a:gd name="T109" fmla="*/ 903 h 940"/>
              <a:gd name="T110" fmla="*/ 3 w 1436"/>
              <a:gd name="T111" fmla="*/ 925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36" h="940">
                <a:moveTo>
                  <a:pt x="0" y="933"/>
                </a:moveTo>
                <a:lnTo>
                  <a:pt x="17" y="940"/>
                </a:lnTo>
                <a:lnTo>
                  <a:pt x="20" y="932"/>
                </a:lnTo>
                <a:lnTo>
                  <a:pt x="24" y="922"/>
                </a:lnTo>
                <a:lnTo>
                  <a:pt x="28" y="911"/>
                </a:lnTo>
                <a:lnTo>
                  <a:pt x="33" y="898"/>
                </a:lnTo>
                <a:lnTo>
                  <a:pt x="38" y="885"/>
                </a:lnTo>
                <a:lnTo>
                  <a:pt x="43" y="871"/>
                </a:lnTo>
                <a:lnTo>
                  <a:pt x="55" y="840"/>
                </a:lnTo>
                <a:lnTo>
                  <a:pt x="68" y="807"/>
                </a:lnTo>
                <a:lnTo>
                  <a:pt x="82" y="775"/>
                </a:lnTo>
                <a:lnTo>
                  <a:pt x="96" y="744"/>
                </a:lnTo>
                <a:lnTo>
                  <a:pt x="104" y="730"/>
                </a:lnTo>
                <a:lnTo>
                  <a:pt x="110" y="718"/>
                </a:lnTo>
                <a:lnTo>
                  <a:pt x="140" y="665"/>
                </a:lnTo>
                <a:lnTo>
                  <a:pt x="171" y="616"/>
                </a:lnTo>
                <a:lnTo>
                  <a:pt x="162" y="612"/>
                </a:lnTo>
                <a:lnTo>
                  <a:pt x="169" y="619"/>
                </a:lnTo>
                <a:lnTo>
                  <a:pt x="186" y="595"/>
                </a:lnTo>
                <a:lnTo>
                  <a:pt x="203" y="571"/>
                </a:lnTo>
                <a:lnTo>
                  <a:pt x="220" y="550"/>
                </a:lnTo>
                <a:lnTo>
                  <a:pt x="238" y="529"/>
                </a:lnTo>
                <a:lnTo>
                  <a:pt x="255" y="511"/>
                </a:lnTo>
                <a:lnTo>
                  <a:pt x="272" y="494"/>
                </a:lnTo>
                <a:lnTo>
                  <a:pt x="289" y="479"/>
                </a:lnTo>
                <a:lnTo>
                  <a:pt x="307" y="464"/>
                </a:lnTo>
                <a:lnTo>
                  <a:pt x="325" y="450"/>
                </a:lnTo>
                <a:lnTo>
                  <a:pt x="346" y="435"/>
                </a:lnTo>
                <a:lnTo>
                  <a:pt x="370" y="418"/>
                </a:lnTo>
                <a:lnTo>
                  <a:pt x="364" y="412"/>
                </a:lnTo>
                <a:lnTo>
                  <a:pt x="367" y="420"/>
                </a:lnTo>
                <a:lnTo>
                  <a:pt x="395" y="402"/>
                </a:lnTo>
                <a:lnTo>
                  <a:pt x="423" y="383"/>
                </a:lnTo>
                <a:lnTo>
                  <a:pt x="456" y="361"/>
                </a:lnTo>
                <a:lnTo>
                  <a:pt x="490" y="337"/>
                </a:lnTo>
                <a:lnTo>
                  <a:pt x="528" y="314"/>
                </a:lnTo>
                <a:lnTo>
                  <a:pt x="565" y="291"/>
                </a:lnTo>
                <a:lnTo>
                  <a:pt x="606" y="269"/>
                </a:lnTo>
                <a:lnTo>
                  <a:pt x="646" y="247"/>
                </a:lnTo>
                <a:lnTo>
                  <a:pt x="689" y="227"/>
                </a:lnTo>
                <a:lnTo>
                  <a:pt x="732" y="210"/>
                </a:lnTo>
                <a:lnTo>
                  <a:pt x="778" y="194"/>
                </a:lnTo>
                <a:lnTo>
                  <a:pt x="825" y="178"/>
                </a:lnTo>
                <a:lnTo>
                  <a:pt x="874" y="164"/>
                </a:lnTo>
                <a:lnTo>
                  <a:pt x="973" y="137"/>
                </a:lnTo>
                <a:lnTo>
                  <a:pt x="1022" y="124"/>
                </a:lnTo>
                <a:lnTo>
                  <a:pt x="1068" y="111"/>
                </a:lnTo>
                <a:lnTo>
                  <a:pt x="1117" y="96"/>
                </a:lnTo>
                <a:lnTo>
                  <a:pt x="1169" y="83"/>
                </a:lnTo>
                <a:lnTo>
                  <a:pt x="1220" y="70"/>
                </a:lnTo>
                <a:lnTo>
                  <a:pt x="1271" y="58"/>
                </a:lnTo>
                <a:lnTo>
                  <a:pt x="1319" y="46"/>
                </a:lnTo>
                <a:lnTo>
                  <a:pt x="1343" y="40"/>
                </a:lnTo>
                <a:lnTo>
                  <a:pt x="1365" y="35"/>
                </a:lnTo>
                <a:lnTo>
                  <a:pt x="1385" y="30"/>
                </a:lnTo>
                <a:lnTo>
                  <a:pt x="1405" y="25"/>
                </a:lnTo>
                <a:lnTo>
                  <a:pt x="1422" y="20"/>
                </a:lnTo>
                <a:lnTo>
                  <a:pt x="1436" y="17"/>
                </a:lnTo>
                <a:lnTo>
                  <a:pt x="1432" y="0"/>
                </a:lnTo>
                <a:lnTo>
                  <a:pt x="1415" y="3"/>
                </a:lnTo>
                <a:lnTo>
                  <a:pt x="1397" y="8"/>
                </a:lnTo>
                <a:lnTo>
                  <a:pt x="1378" y="12"/>
                </a:lnTo>
                <a:lnTo>
                  <a:pt x="1358" y="17"/>
                </a:lnTo>
                <a:lnTo>
                  <a:pt x="1336" y="22"/>
                </a:lnTo>
                <a:lnTo>
                  <a:pt x="1312" y="29"/>
                </a:lnTo>
                <a:lnTo>
                  <a:pt x="1264" y="41"/>
                </a:lnTo>
                <a:lnTo>
                  <a:pt x="1213" y="53"/>
                </a:lnTo>
                <a:lnTo>
                  <a:pt x="1162" y="66"/>
                </a:lnTo>
                <a:lnTo>
                  <a:pt x="1110" y="79"/>
                </a:lnTo>
                <a:lnTo>
                  <a:pt x="1063" y="93"/>
                </a:lnTo>
                <a:lnTo>
                  <a:pt x="1015" y="106"/>
                </a:lnTo>
                <a:lnTo>
                  <a:pt x="966" y="120"/>
                </a:lnTo>
                <a:lnTo>
                  <a:pt x="867" y="147"/>
                </a:lnTo>
                <a:lnTo>
                  <a:pt x="818" y="161"/>
                </a:lnTo>
                <a:lnTo>
                  <a:pt x="771" y="176"/>
                </a:lnTo>
                <a:lnTo>
                  <a:pt x="725" y="193"/>
                </a:lnTo>
                <a:lnTo>
                  <a:pt x="682" y="211"/>
                </a:lnTo>
                <a:lnTo>
                  <a:pt x="639" y="230"/>
                </a:lnTo>
                <a:lnTo>
                  <a:pt x="599" y="251"/>
                </a:lnTo>
                <a:lnTo>
                  <a:pt x="558" y="274"/>
                </a:lnTo>
                <a:lnTo>
                  <a:pt x="521" y="297"/>
                </a:lnTo>
                <a:lnTo>
                  <a:pt x="483" y="320"/>
                </a:lnTo>
                <a:lnTo>
                  <a:pt x="449" y="343"/>
                </a:lnTo>
                <a:lnTo>
                  <a:pt x="416" y="366"/>
                </a:lnTo>
                <a:lnTo>
                  <a:pt x="385" y="387"/>
                </a:lnTo>
                <a:lnTo>
                  <a:pt x="360" y="403"/>
                </a:lnTo>
                <a:lnTo>
                  <a:pt x="357" y="405"/>
                </a:lnTo>
                <a:lnTo>
                  <a:pt x="333" y="421"/>
                </a:lnTo>
                <a:lnTo>
                  <a:pt x="312" y="437"/>
                </a:lnTo>
                <a:lnTo>
                  <a:pt x="294" y="451"/>
                </a:lnTo>
                <a:lnTo>
                  <a:pt x="276" y="466"/>
                </a:lnTo>
                <a:lnTo>
                  <a:pt x="258" y="481"/>
                </a:lnTo>
                <a:lnTo>
                  <a:pt x="242" y="497"/>
                </a:lnTo>
                <a:lnTo>
                  <a:pt x="225" y="517"/>
                </a:lnTo>
                <a:lnTo>
                  <a:pt x="207" y="537"/>
                </a:lnTo>
                <a:lnTo>
                  <a:pt x="190" y="558"/>
                </a:lnTo>
                <a:lnTo>
                  <a:pt x="172" y="581"/>
                </a:lnTo>
                <a:lnTo>
                  <a:pt x="156" y="606"/>
                </a:lnTo>
                <a:lnTo>
                  <a:pt x="154" y="609"/>
                </a:lnTo>
                <a:lnTo>
                  <a:pt x="123" y="658"/>
                </a:lnTo>
                <a:lnTo>
                  <a:pt x="94" y="709"/>
                </a:lnTo>
                <a:lnTo>
                  <a:pt x="86" y="723"/>
                </a:lnTo>
                <a:lnTo>
                  <a:pt x="79" y="737"/>
                </a:lnTo>
                <a:lnTo>
                  <a:pt x="65" y="768"/>
                </a:lnTo>
                <a:lnTo>
                  <a:pt x="51" y="800"/>
                </a:lnTo>
                <a:lnTo>
                  <a:pt x="38" y="833"/>
                </a:lnTo>
                <a:lnTo>
                  <a:pt x="26" y="864"/>
                </a:lnTo>
                <a:lnTo>
                  <a:pt x="20" y="878"/>
                </a:lnTo>
                <a:lnTo>
                  <a:pt x="15" y="891"/>
                </a:lnTo>
                <a:lnTo>
                  <a:pt x="10" y="903"/>
                </a:lnTo>
                <a:lnTo>
                  <a:pt x="6" y="915"/>
                </a:lnTo>
                <a:lnTo>
                  <a:pt x="3" y="925"/>
                </a:lnTo>
                <a:lnTo>
                  <a:pt x="0" y="9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5" name="Freeform 104"/>
          <p:cNvSpPr>
            <a:spLocks/>
          </p:cNvSpPr>
          <p:nvPr/>
        </p:nvSpPr>
        <p:spPr bwMode="auto">
          <a:xfrm>
            <a:off x="4946651" y="1800225"/>
            <a:ext cx="2481263" cy="1025525"/>
          </a:xfrm>
          <a:custGeom>
            <a:avLst/>
            <a:gdLst>
              <a:gd name="T0" fmla="*/ 17 w 1563"/>
              <a:gd name="T1" fmla="*/ 646 h 646"/>
              <a:gd name="T2" fmla="*/ 14 w 1563"/>
              <a:gd name="T3" fmla="*/ 611 h 646"/>
              <a:gd name="T4" fmla="*/ 27 w 1563"/>
              <a:gd name="T5" fmla="*/ 597 h 646"/>
              <a:gd name="T6" fmla="*/ 38 w 1563"/>
              <a:gd name="T7" fmla="*/ 561 h 646"/>
              <a:gd name="T8" fmla="*/ 55 w 1563"/>
              <a:gd name="T9" fmla="*/ 523 h 646"/>
              <a:gd name="T10" fmla="*/ 79 w 1563"/>
              <a:gd name="T11" fmla="*/ 480 h 646"/>
              <a:gd name="T12" fmla="*/ 85 w 1563"/>
              <a:gd name="T13" fmla="*/ 452 h 646"/>
              <a:gd name="T14" fmla="*/ 108 w 1563"/>
              <a:gd name="T15" fmla="*/ 434 h 646"/>
              <a:gd name="T16" fmla="*/ 147 w 1563"/>
              <a:gd name="T17" fmla="*/ 382 h 646"/>
              <a:gd name="T18" fmla="*/ 188 w 1563"/>
              <a:gd name="T19" fmla="*/ 333 h 646"/>
              <a:gd name="T20" fmla="*/ 252 w 1563"/>
              <a:gd name="T21" fmla="*/ 270 h 646"/>
              <a:gd name="T22" fmla="*/ 298 w 1563"/>
              <a:gd name="T23" fmla="*/ 232 h 646"/>
              <a:gd name="T24" fmla="*/ 315 w 1563"/>
              <a:gd name="T25" fmla="*/ 207 h 646"/>
              <a:gd name="T26" fmla="*/ 344 w 1563"/>
              <a:gd name="T27" fmla="*/ 199 h 646"/>
              <a:gd name="T28" fmla="*/ 401 w 1563"/>
              <a:gd name="T29" fmla="*/ 166 h 646"/>
              <a:gd name="T30" fmla="*/ 465 w 1563"/>
              <a:gd name="T31" fmla="*/ 138 h 646"/>
              <a:gd name="T32" fmla="*/ 535 w 1563"/>
              <a:gd name="T33" fmla="*/ 113 h 646"/>
              <a:gd name="T34" fmla="*/ 611 w 1563"/>
              <a:gd name="T35" fmla="*/ 89 h 646"/>
              <a:gd name="T36" fmla="*/ 691 w 1563"/>
              <a:gd name="T37" fmla="*/ 70 h 646"/>
              <a:gd name="T38" fmla="*/ 732 w 1563"/>
              <a:gd name="T39" fmla="*/ 52 h 646"/>
              <a:gd name="T40" fmla="*/ 777 w 1563"/>
              <a:gd name="T41" fmla="*/ 54 h 646"/>
              <a:gd name="T42" fmla="*/ 871 w 1563"/>
              <a:gd name="T43" fmla="*/ 40 h 646"/>
              <a:gd name="T44" fmla="*/ 971 w 1563"/>
              <a:gd name="T45" fmla="*/ 30 h 646"/>
              <a:gd name="T46" fmla="*/ 1078 w 1563"/>
              <a:gd name="T47" fmla="*/ 22 h 646"/>
              <a:gd name="T48" fmla="*/ 1137 w 1563"/>
              <a:gd name="T49" fmla="*/ 20 h 646"/>
              <a:gd name="T50" fmla="*/ 1204 w 1563"/>
              <a:gd name="T51" fmla="*/ 19 h 646"/>
              <a:gd name="T52" fmla="*/ 1345 w 1563"/>
              <a:gd name="T53" fmla="*/ 19 h 646"/>
              <a:gd name="T54" fmla="*/ 1412 w 1563"/>
              <a:gd name="T55" fmla="*/ 20 h 646"/>
              <a:gd name="T56" fmla="*/ 1474 w 1563"/>
              <a:gd name="T57" fmla="*/ 21 h 646"/>
              <a:gd name="T58" fmla="*/ 1525 w 1563"/>
              <a:gd name="T59" fmla="*/ 22 h 646"/>
              <a:gd name="T60" fmla="*/ 1555 w 1563"/>
              <a:gd name="T61" fmla="*/ 22 h 646"/>
              <a:gd name="T62" fmla="*/ 1563 w 1563"/>
              <a:gd name="T63" fmla="*/ 3 h 646"/>
              <a:gd name="T64" fmla="*/ 1546 w 1563"/>
              <a:gd name="T65" fmla="*/ 3 h 646"/>
              <a:gd name="T66" fmla="*/ 1501 w 1563"/>
              <a:gd name="T67" fmla="*/ 2 h 646"/>
              <a:gd name="T68" fmla="*/ 1444 w 1563"/>
              <a:gd name="T69" fmla="*/ 1 h 646"/>
              <a:gd name="T70" fmla="*/ 1379 w 1563"/>
              <a:gd name="T71" fmla="*/ 0 h 646"/>
              <a:gd name="T72" fmla="*/ 1274 w 1563"/>
              <a:gd name="T73" fmla="*/ 0 h 646"/>
              <a:gd name="T74" fmla="*/ 1169 w 1563"/>
              <a:gd name="T75" fmla="*/ 0 h 646"/>
              <a:gd name="T76" fmla="*/ 1106 w 1563"/>
              <a:gd name="T77" fmla="*/ 2 h 646"/>
              <a:gd name="T78" fmla="*/ 1024 w 1563"/>
              <a:gd name="T79" fmla="*/ 6 h 646"/>
              <a:gd name="T80" fmla="*/ 920 w 1563"/>
              <a:gd name="T81" fmla="*/ 16 h 646"/>
              <a:gd name="T82" fmla="*/ 823 w 1563"/>
              <a:gd name="T83" fmla="*/ 28 h 646"/>
              <a:gd name="T84" fmla="*/ 732 w 1563"/>
              <a:gd name="T85" fmla="*/ 43 h 646"/>
              <a:gd name="T86" fmla="*/ 687 w 1563"/>
              <a:gd name="T87" fmla="*/ 53 h 646"/>
              <a:gd name="T88" fmla="*/ 604 w 1563"/>
              <a:gd name="T89" fmla="*/ 72 h 646"/>
              <a:gd name="T90" fmla="*/ 528 w 1563"/>
              <a:gd name="T91" fmla="*/ 96 h 646"/>
              <a:gd name="T92" fmla="*/ 458 w 1563"/>
              <a:gd name="T93" fmla="*/ 121 h 646"/>
              <a:gd name="T94" fmla="*/ 393 w 1563"/>
              <a:gd name="T95" fmla="*/ 150 h 646"/>
              <a:gd name="T96" fmla="*/ 337 w 1563"/>
              <a:gd name="T97" fmla="*/ 182 h 646"/>
              <a:gd name="T98" fmla="*/ 308 w 1563"/>
              <a:gd name="T99" fmla="*/ 201 h 646"/>
              <a:gd name="T100" fmla="*/ 261 w 1563"/>
              <a:gd name="T101" fmla="*/ 237 h 646"/>
              <a:gd name="T102" fmla="*/ 197 w 1563"/>
              <a:gd name="T103" fmla="*/ 298 h 646"/>
              <a:gd name="T104" fmla="*/ 154 w 1563"/>
              <a:gd name="T105" fmla="*/ 344 h 646"/>
              <a:gd name="T106" fmla="*/ 114 w 1563"/>
              <a:gd name="T107" fmla="*/ 395 h 646"/>
              <a:gd name="T108" fmla="*/ 79 w 1563"/>
              <a:gd name="T109" fmla="*/ 446 h 646"/>
              <a:gd name="T110" fmla="*/ 62 w 1563"/>
              <a:gd name="T111" fmla="*/ 473 h 646"/>
              <a:gd name="T112" fmla="*/ 38 w 1563"/>
              <a:gd name="T113" fmla="*/ 516 h 646"/>
              <a:gd name="T114" fmla="*/ 20 w 1563"/>
              <a:gd name="T115" fmla="*/ 554 h 646"/>
              <a:gd name="T116" fmla="*/ 10 w 1563"/>
              <a:gd name="T117" fmla="*/ 590 h 646"/>
              <a:gd name="T118" fmla="*/ 5 w 1563"/>
              <a:gd name="T119" fmla="*/ 611 h 646"/>
              <a:gd name="T120" fmla="*/ 0 w 1563"/>
              <a:gd name="T121" fmla="*/ 643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63" h="646">
                <a:moveTo>
                  <a:pt x="0" y="643"/>
                </a:moveTo>
                <a:lnTo>
                  <a:pt x="17" y="646"/>
                </a:lnTo>
                <a:lnTo>
                  <a:pt x="23" y="611"/>
                </a:lnTo>
                <a:lnTo>
                  <a:pt x="14" y="611"/>
                </a:lnTo>
                <a:lnTo>
                  <a:pt x="23" y="614"/>
                </a:lnTo>
                <a:lnTo>
                  <a:pt x="27" y="597"/>
                </a:lnTo>
                <a:lnTo>
                  <a:pt x="32" y="580"/>
                </a:lnTo>
                <a:lnTo>
                  <a:pt x="38" y="561"/>
                </a:lnTo>
                <a:lnTo>
                  <a:pt x="46" y="542"/>
                </a:lnTo>
                <a:lnTo>
                  <a:pt x="55" y="523"/>
                </a:lnTo>
                <a:lnTo>
                  <a:pt x="65" y="504"/>
                </a:lnTo>
                <a:lnTo>
                  <a:pt x="79" y="480"/>
                </a:lnTo>
                <a:lnTo>
                  <a:pt x="94" y="456"/>
                </a:lnTo>
                <a:lnTo>
                  <a:pt x="85" y="452"/>
                </a:lnTo>
                <a:lnTo>
                  <a:pt x="92" y="459"/>
                </a:lnTo>
                <a:lnTo>
                  <a:pt x="108" y="434"/>
                </a:lnTo>
                <a:lnTo>
                  <a:pt x="128" y="408"/>
                </a:lnTo>
                <a:lnTo>
                  <a:pt x="147" y="382"/>
                </a:lnTo>
                <a:lnTo>
                  <a:pt x="167" y="357"/>
                </a:lnTo>
                <a:lnTo>
                  <a:pt x="188" y="333"/>
                </a:lnTo>
                <a:lnTo>
                  <a:pt x="210" y="311"/>
                </a:lnTo>
                <a:lnTo>
                  <a:pt x="252" y="270"/>
                </a:lnTo>
                <a:lnTo>
                  <a:pt x="274" y="250"/>
                </a:lnTo>
                <a:lnTo>
                  <a:pt x="298" y="232"/>
                </a:lnTo>
                <a:lnTo>
                  <a:pt x="321" y="214"/>
                </a:lnTo>
                <a:lnTo>
                  <a:pt x="315" y="207"/>
                </a:lnTo>
                <a:lnTo>
                  <a:pt x="318" y="216"/>
                </a:lnTo>
                <a:lnTo>
                  <a:pt x="344" y="199"/>
                </a:lnTo>
                <a:lnTo>
                  <a:pt x="372" y="183"/>
                </a:lnTo>
                <a:lnTo>
                  <a:pt x="401" y="166"/>
                </a:lnTo>
                <a:lnTo>
                  <a:pt x="431" y="152"/>
                </a:lnTo>
                <a:lnTo>
                  <a:pt x="465" y="138"/>
                </a:lnTo>
                <a:lnTo>
                  <a:pt x="498" y="125"/>
                </a:lnTo>
                <a:lnTo>
                  <a:pt x="535" y="113"/>
                </a:lnTo>
                <a:lnTo>
                  <a:pt x="571" y="101"/>
                </a:lnTo>
                <a:lnTo>
                  <a:pt x="611" y="89"/>
                </a:lnTo>
                <a:lnTo>
                  <a:pt x="650" y="79"/>
                </a:lnTo>
                <a:lnTo>
                  <a:pt x="691" y="70"/>
                </a:lnTo>
                <a:lnTo>
                  <a:pt x="735" y="61"/>
                </a:lnTo>
                <a:lnTo>
                  <a:pt x="732" y="52"/>
                </a:lnTo>
                <a:lnTo>
                  <a:pt x="732" y="61"/>
                </a:lnTo>
                <a:lnTo>
                  <a:pt x="777" y="54"/>
                </a:lnTo>
                <a:lnTo>
                  <a:pt x="823" y="46"/>
                </a:lnTo>
                <a:lnTo>
                  <a:pt x="871" y="40"/>
                </a:lnTo>
                <a:lnTo>
                  <a:pt x="920" y="34"/>
                </a:lnTo>
                <a:lnTo>
                  <a:pt x="971" y="30"/>
                </a:lnTo>
                <a:lnTo>
                  <a:pt x="1024" y="25"/>
                </a:lnTo>
                <a:lnTo>
                  <a:pt x="1078" y="22"/>
                </a:lnTo>
                <a:lnTo>
                  <a:pt x="1106" y="21"/>
                </a:lnTo>
                <a:lnTo>
                  <a:pt x="1137" y="20"/>
                </a:lnTo>
                <a:lnTo>
                  <a:pt x="1169" y="19"/>
                </a:lnTo>
                <a:lnTo>
                  <a:pt x="1204" y="19"/>
                </a:lnTo>
                <a:lnTo>
                  <a:pt x="1274" y="19"/>
                </a:lnTo>
                <a:lnTo>
                  <a:pt x="1345" y="19"/>
                </a:lnTo>
                <a:lnTo>
                  <a:pt x="1379" y="19"/>
                </a:lnTo>
                <a:lnTo>
                  <a:pt x="1412" y="20"/>
                </a:lnTo>
                <a:lnTo>
                  <a:pt x="1444" y="20"/>
                </a:lnTo>
                <a:lnTo>
                  <a:pt x="1474" y="21"/>
                </a:lnTo>
                <a:lnTo>
                  <a:pt x="1501" y="21"/>
                </a:lnTo>
                <a:lnTo>
                  <a:pt x="1525" y="22"/>
                </a:lnTo>
                <a:lnTo>
                  <a:pt x="1546" y="22"/>
                </a:lnTo>
                <a:lnTo>
                  <a:pt x="1555" y="22"/>
                </a:lnTo>
                <a:lnTo>
                  <a:pt x="1563" y="22"/>
                </a:lnTo>
                <a:lnTo>
                  <a:pt x="1563" y="3"/>
                </a:lnTo>
                <a:lnTo>
                  <a:pt x="1555" y="3"/>
                </a:lnTo>
                <a:lnTo>
                  <a:pt x="1546" y="3"/>
                </a:lnTo>
                <a:lnTo>
                  <a:pt x="1525" y="3"/>
                </a:lnTo>
                <a:lnTo>
                  <a:pt x="1501" y="2"/>
                </a:lnTo>
                <a:lnTo>
                  <a:pt x="1474" y="2"/>
                </a:lnTo>
                <a:lnTo>
                  <a:pt x="1444" y="1"/>
                </a:lnTo>
                <a:lnTo>
                  <a:pt x="1412" y="1"/>
                </a:lnTo>
                <a:lnTo>
                  <a:pt x="1379" y="0"/>
                </a:lnTo>
                <a:lnTo>
                  <a:pt x="1345" y="0"/>
                </a:lnTo>
                <a:lnTo>
                  <a:pt x="1274" y="0"/>
                </a:lnTo>
                <a:lnTo>
                  <a:pt x="1204" y="0"/>
                </a:lnTo>
                <a:lnTo>
                  <a:pt x="1169" y="0"/>
                </a:lnTo>
                <a:lnTo>
                  <a:pt x="1137" y="1"/>
                </a:lnTo>
                <a:lnTo>
                  <a:pt x="1106" y="2"/>
                </a:lnTo>
                <a:lnTo>
                  <a:pt x="1077" y="3"/>
                </a:lnTo>
                <a:lnTo>
                  <a:pt x="1024" y="6"/>
                </a:lnTo>
                <a:lnTo>
                  <a:pt x="971" y="11"/>
                </a:lnTo>
                <a:lnTo>
                  <a:pt x="920" y="16"/>
                </a:lnTo>
                <a:lnTo>
                  <a:pt x="871" y="22"/>
                </a:lnTo>
                <a:lnTo>
                  <a:pt x="823" y="28"/>
                </a:lnTo>
                <a:lnTo>
                  <a:pt x="777" y="36"/>
                </a:lnTo>
                <a:lnTo>
                  <a:pt x="732" y="43"/>
                </a:lnTo>
                <a:lnTo>
                  <a:pt x="728" y="44"/>
                </a:lnTo>
                <a:lnTo>
                  <a:pt x="687" y="53"/>
                </a:lnTo>
                <a:lnTo>
                  <a:pt x="643" y="62"/>
                </a:lnTo>
                <a:lnTo>
                  <a:pt x="604" y="72"/>
                </a:lnTo>
                <a:lnTo>
                  <a:pt x="564" y="83"/>
                </a:lnTo>
                <a:lnTo>
                  <a:pt x="528" y="96"/>
                </a:lnTo>
                <a:lnTo>
                  <a:pt x="491" y="108"/>
                </a:lnTo>
                <a:lnTo>
                  <a:pt x="458" y="121"/>
                </a:lnTo>
                <a:lnTo>
                  <a:pt x="424" y="135"/>
                </a:lnTo>
                <a:lnTo>
                  <a:pt x="393" y="150"/>
                </a:lnTo>
                <a:lnTo>
                  <a:pt x="365" y="165"/>
                </a:lnTo>
                <a:lnTo>
                  <a:pt x="337" y="182"/>
                </a:lnTo>
                <a:lnTo>
                  <a:pt x="311" y="199"/>
                </a:lnTo>
                <a:lnTo>
                  <a:pt x="308" y="201"/>
                </a:lnTo>
                <a:lnTo>
                  <a:pt x="285" y="219"/>
                </a:lnTo>
                <a:lnTo>
                  <a:pt x="261" y="237"/>
                </a:lnTo>
                <a:lnTo>
                  <a:pt x="239" y="257"/>
                </a:lnTo>
                <a:lnTo>
                  <a:pt x="197" y="298"/>
                </a:lnTo>
                <a:lnTo>
                  <a:pt x="175" y="320"/>
                </a:lnTo>
                <a:lnTo>
                  <a:pt x="154" y="344"/>
                </a:lnTo>
                <a:lnTo>
                  <a:pt x="134" y="369"/>
                </a:lnTo>
                <a:lnTo>
                  <a:pt x="114" y="395"/>
                </a:lnTo>
                <a:lnTo>
                  <a:pt x="95" y="421"/>
                </a:lnTo>
                <a:lnTo>
                  <a:pt x="79" y="446"/>
                </a:lnTo>
                <a:lnTo>
                  <a:pt x="77" y="449"/>
                </a:lnTo>
                <a:lnTo>
                  <a:pt x="62" y="473"/>
                </a:lnTo>
                <a:lnTo>
                  <a:pt x="50" y="494"/>
                </a:lnTo>
                <a:lnTo>
                  <a:pt x="38" y="516"/>
                </a:lnTo>
                <a:lnTo>
                  <a:pt x="28" y="535"/>
                </a:lnTo>
                <a:lnTo>
                  <a:pt x="20" y="554"/>
                </a:lnTo>
                <a:lnTo>
                  <a:pt x="15" y="572"/>
                </a:lnTo>
                <a:lnTo>
                  <a:pt x="10" y="590"/>
                </a:lnTo>
                <a:lnTo>
                  <a:pt x="6" y="607"/>
                </a:lnTo>
                <a:lnTo>
                  <a:pt x="5" y="611"/>
                </a:lnTo>
                <a:lnTo>
                  <a:pt x="5" y="611"/>
                </a:lnTo>
                <a:lnTo>
                  <a:pt x="0" y="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8" name="Rectangle 37"/>
          <p:cNvSpPr>
            <a:spLocks noChangeArrowheads="1"/>
          </p:cNvSpPr>
          <p:nvPr/>
        </p:nvSpPr>
        <p:spPr bwMode="auto">
          <a:xfrm>
            <a:off x="1581835" y="4404925"/>
            <a:ext cx="20069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Monotonic</a:t>
            </a:r>
            <a:r>
              <a:rPr kumimoji="0" lang="fr-FR" sz="18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fr-FR" sz="18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annealed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09" name="Rectangle 75"/>
          <p:cNvSpPr>
            <a:spLocks noChangeArrowheads="1"/>
          </p:cNvSpPr>
          <p:nvPr/>
        </p:nvSpPr>
        <p:spPr bwMode="auto">
          <a:xfrm>
            <a:off x="5475935" y="5276850"/>
            <a:ext cx="21888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Deformation</a:t>
            </a: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</a:t>
            </a:r>
            <a:r>
              <a:rPr kumimoji="0" lang="fr-FR" sz="18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p</a:t>
            </a: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, </a:t>
            </a:r>
            <a:r>
              <a:rPr kumimoji="0" lang="fr-FR" sz="18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p</a:t>
            </a: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/2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0" name="Rectangle 57"/>
          <p:cNvSpPr>
            <a:spLocks noChangeArrowheads="1"/>
          </p:cNvSpPr>
          <p:nvPr/>
        </p:nvSpPr>
        <p:spPr bwMode="auto">
          <a:xfrm>
            <a:off x="3931838" y="4697433"/>
            <a:ext cx="12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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1" name="Rectangle 55"/>
          <p:cNvSpPr>
            <a:spLocks noChangeArrowheads="1"/>
          </p:cNvSpPr>
          <p:nvPr/>
        </p:nvSpPr>
        <p:spPr bwMode="auto">
          <a:xfrm rot="16200000">
            <a:off x="3725105" y="3357149"/>
            <a:ext cx="17056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Stress </a:t>
            </a:r>
            <a:r>
              <a:rPr kumimoji="0" lang="el-G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σ</a:t>
            </a: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sym typeface="Symbol" panose="05050102010706020507" pitchFamily="18" charset="2"/>
              </a:rPr>
              <a:t></a:t>
            </a:r>
            <a:r>
              <a:rPr kumimoji="0" lang="el-G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sym typeface="Symbol" panose="05050102010706020507" pitchFamily="18" charset="2"/>
              </a:rPr>
              <a:t>σ</a:t>
            </a: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sym typeface="Symbol" panose="05050102010706020507" pitchFamily="18" charset="2"/>
              </a:rPr>
              <a:t>/2</a:t>
            </a:r>
            <a:r>
              <a:rPr kumimoji="0" lang="fr-FR" sz="2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4000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Low</a:t>
            </a:r>
            <a:r>
              <a:rPr lang="fr-FR" dirty="0"/>
              <a:t>-cycle fatigue life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49107" y="1486091"/>
            <a:ext cx="2896394" cy="728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fr-FR" smtClean="0">
                <a:solidFill>
                  <a:srgbClr val="000099"/>
                </a:solidFill>
              </a:rPr>
              <a:t>Manson-Coffin</a:t>
            </a:r>
            <a:r>
              <a:rPr lang="fr-FR" smtClean="0"/>
              <a:t> : </a:t>
            </a:r>
            <a:endParaRPr lang="fr-FR" dirty="0" smtClean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324991"/>
              </p:ext>
            </p:extLst>
          </p:nvPr>
        </p:nvGraphicFramePr>
        <p:xfrm>
          <a:off x="4141788" y="1555749"/>
          <a:ext cx="20447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name="Équation" r:id="rId3" imgW="2044700" imgH="889000" progId="Equation.3">
                  <p:embed/>
                </p:oleObj>
              </mc:Choice>
              <mc:Fallback>
                <p:oleObj name="Équation" r:id="rId3" imgW="20447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788" y="1555749"/>
                        <a:ext cx="2044700" cy="889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1855788" y="2865437"/>
            <a:ext cx="192088" cy="3246437"/>
            <a:chOff x="1048" y="1703"/>
            <a:chExt cx="121" cy="2045"/>
          </a:xfrm>
        </p:grpSpPr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048" y="1703"/>
              <a:ext cx="121" cy="181"/>
            </a:xfrm>
            <a:custGeom>
              <a:avLst/>
              <a:gdLst>
                <a:gd name="T0" fmla="*/ 60 w 121"/>
                <a:gd name="T1" fmla="*/ 0 h 181"/>
                <a:gd name="T2" fmla="*/ 121 w 121"/>
                <a:gd name="T3" fmla="*/ 181 h 181"/>
                <a:gd name="T4" fmla="*/ 60 w 121"/>
                <a:gd name="T5" fmla="*/ 181 h 181"/>
                <a:gd name="T6" fmla="*/ 0 w 121"/>
                <a:gd name="T7" fmla="*/ 181 h 181"/>
                <a:gd name="T8" fmla="*/ 60 w 121"/>
                <a:gd name="T9" fmla="*/ 0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81">
                  <a:moveTo>
                    <a:pt x="60" y="0"/>
                  </a:moveTo>
                  <a:lnTo>
                    <a:pt x="121" y="181"/>
                  </a:lnTo>
                  <a:lnTo>
                    <a:pt x="60" y="181"/>
                  </a:lnTo>
                  <a:lnTo>
                    <a:pt x="0" y="18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096" y="1884"/>
              <a:ext cx="26" cy="1864"/>
            </a:xfrm>
            <a:custGeom>
              <a:avLst/>
              <a:gdLst>
                <a:gd name="T0" fmla="*/ 0 w 26"/>
                <a:gd name="T1" fmla="*/ 1864 h 1864"/>
                <a:gd name="T2" fmla="*/ 25 w 26"/>
                <a:gd name="T3" fmla="*/ 1864 h 1864"/>
                <a:gd name="T4" fmla="*/ 26 w 26"/>
                <a:gd name="T5" fmla="*/ 0 h 1864"/>
                <a:gd name="T6" fmla="*/ 2 w 26"/>
                <a:gd name="T7" fmla="*/ 0 h 1864"/>
                <a:gd name="T8" fmla="*/ 0 w 26"/>
                <a:gd name="T9" fmla="*/ 1864 h 18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864">
                  <a:moveTo>
                    <a:pt x="0" y="1864"/>
                  </a:moveTo>
                  <a:lnTo>
                    <a:pt x="25" y="1864"/>
                  </a:lnTo>
                  <a:lnTo>
                    <a:pt x="26" y="0"/>
                  </a:lnTo>
                  <a:lnTo>
                    <a:pt x="2" y="0"/>
                  </a:lnTo>
                  <a:lnTo>
                    <a:pt x="0" y="18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1741488" y="4432299"/>
            <a:ext cx="1647825" cy="190500"/>
            <a:chOff x="976" y="2690"/>
            <a:chExt cx="1038" cy="120"/>
          </a:xfrm>
        </p:grpSpPr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833" y="2690"/>
              <a:ext cx="181" cy="120"/>
            </a:xfrm>
            <a:custGeom>
              <a:avLst/>
              <a:gdLst>
                <a:gd name="T0" fmla="*/ 181 w 181"/>
                <a:gd name="T1" fmla="*/ 60 h 120"/>
                <a:gd name="T2" fmla="*/ 0 w 181"/>
                <a:gd name="T3" fmla="*/ 120 h 120"/>
                <a:gd name="T4" fmla="*/ 0 w 181"/>
                <a:gd name="T5" fmla="*/ 60 h 120"/>
                <a:gd name="T6" fmla="*/ 0 w 181"/>
                <a:gd name="T7" fmla="*/ 0 h 120"/>
                <a:gd name="T8" fmla="*/ 181 w 181"/>
                <a:gd name="T9" fmla="*/ 60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1" h="120">
                  <a:moveTo>
                    <a:pt x="181" y="60"/>
                  </a:moveTo>
                  <a:lnTo>
                    <a:pt x="0" y="12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181" y="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976" y="2738"/>
              <a:ext cx="857" cy="26"/>
            </a:xfrm>
            <a:custGeom>
              <a:avLst/>
              <a:gdLst>
                <a:gd name="T0" fmla="*/ 0 w 857"/>
                <a:gd name="T1" fmla="*/ 0 h 26"/>
                <a:gd name="T2" fmla="*/ 0 w 857"/>
                <a:gd name="T3" fmla="*/ 25 h 26"/>
                <a:gd name="T4" fmla="*/ 857 w 857"/>
                <a:gd name="T5" fmla="*/ 26 h 26"/>
                <a:gd name="T6" fmla="*/ 857 w 857"/>
                <a:gd name="T7" fmla="*/ 1 h 26"/>
                <a:gd name="T8" fmla="*/ 0 w 857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7" h="26">
                  <a:moveTo>
                    <a:pt x="0" y="0"/>
                  </a:moveTo>
                  <a:lnTo>
                    <a:pt x="0" y="25"/>
                  </a:lnTo>
                  <a:lnTo>
                    <a:pt x="857" y="26"/>
                  </a:lnTo>
                  <a:lnTo>
                    <a:pt x="85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" name="Line 14"/>
          <p:cNvSpPr>
            <a:spLocks noChangeShapeType="1"/>
          </p:cNvSpPr>
          <p:nvPr/>
        </p:nvSpPr>
        <p:spPr bwMode="auto">
          <a:xfrm flipV="1">
            <a:off x="1931988" y="2886074"/>
            <a:ext cx="1588" cy="16224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14" name="Group 17"/>
          <p:cNvGrpSpPr>
            <a:grpSpLocks/>
          </p:cNvGrpSpPr>
          <p:nvPr/>
        </p:nvGrpSpPr>
        <p:grpSpPr bwMode="auto">
          <a:xfrm>
            <a:off x="1435101" y="3370262"/>
            <a:ext cx="1016000" cy="2408237"/>
            <a:chOff x="783" y="2041"/>
            <a:chExt cx="628" cy="1497"/>
          </a:xfrm>
        </p:grpSpPr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289" y="2041"/>
              <a:ext cx="122" cy="191"/>
            </a:xfrm>
            <a:custGeom>
              <a:avLst/>
              <a:gdLst>
                <a:gd name="T0" fmla="*/ 122 w 122"/>
                <a:gd name="T1" fmla="*/ 0 h 191"/>
                <a:gd name="T2" fmla="*/ 109 w 122"/>
                <a:gd name="T3" fmla="*/ 191 h 191"/>
                <a:gd name="T4" fmla="*/ 49 w 122"/>
                <a:gd name="T5" fmla="*/ 168 h 191"/>
                <a:gd name="T6" fmla="*/ 0 w 122"/>
                <a:gd name="T7" fmla="*/ 143 h 191"/>
                <a:gd name="T8" fmla="*/ 122 w 122"/>
                <a:gd name="T9" fmla="*/ 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91">
                  <a:moveTo>
                    <a:pt x="122" y="0"/>
                  </a:moveTo>
                  <a:lnTo>
                    <a:pt x="109" y="191"/>
                  </a:lnTo>
                  <a:lnTo>
                    <a:pt x="49" y="168"/>
                  </a:lnTo>
                  <a:lnTo>
                    <a:pt x="0" y="14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83" y="2205"/>
              <a:ext cx="567" cy="1333"/>
            </a:xfrm>
            <a:custGeom>
              <a:avLst/>
              <a:gdLst>
                <a:gd name="T0" fmla="*/ 0 w 567"/>
                <a:gd name="T1" fmla="*/ 1323 h 1333"/>
                <a:gd name="T2" fmla="*/ 23 w 567"/>
                <a:gd name="T3" fmla="*/ 1333 h 1333"/>
                <a:gd name="T4" fmla="*/ 567 w 567"/>
                <a:gd name="T5" fmla="*/ 10 h 1333"/>
                <a:gd name="T6" fmla="*/ 544 w 567"/>
                <a:gd name="T7" fmla="*/ 0 h 1333"/>
                <a:gd name="T8" fmla="*/ 0 w 567"/>
                <a:gd name="T9" fmla="*/ 1323 h 1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7" h="1333">
                  <a:moveTo>
                    <a:pt x="0" y="1323"/>
                  </a:moveTo>
                  <a:lnTo>
                    <a:pt x="23" y="1333"/>
                  </a:lnTo>
                  <a:lnTo>
                    <a:pt x="567" y="10"/>
                  </a:lnTo>
                  <a:lnTo>
                    <a:pt x="544" y="0"/>
                  </a:lnTo>
                  <a:lnTo>
                    <a:pt x="0" y="1323"/>
                  </a:lnTo>
                  <a:close/>
                </a:path>
              </a:pathLst>
            </a:custGeom>
            <a:solidFill>
              <a:srgbClr val="000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7" name="Group 20"/>
          <p:cNvGrpSpPr>
            <a:grpSpLocks/>
          </p:cNvGrpSpPr>
          <p:nvPr/>
        </p:nvGrpSpPr>
        <p:grpSpPr bwMode="auto">
          <a:xfrm>
            <a:off x="2047876" y="2963862"/>
            <a:ext cx="1020762" cy="2403475"/>
            <a:chOff x="1169" y="1783"/>
            <a:chExt cx="627" cy="1496"/>
          </a:xfrm>
        </p:grpSpPr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1169" y="3087"/>
              <a:ext cx="120" cy="192"/>
            </a:xfrm>
            <a:custGeom>
              <a:avLst/>
              <a:gdLst>
                <a:gd name="T0" fmla="*/ 0 w 120"/>
                <a:gd name="T1" fmla="*/ 192 h 192"/>
                <a:gd name="T2" fmla="*/ 11 w 120"/>
                <a:gd name="T3" fmla="*/ 0 h 192"/>
                <a:gd name="T4" fmla="*/ 72 w 120"/>
                <a:gd name="T5" fmla="*/ 23 h 192"/>
                <a:gd name="T6" fmla="*/ 120 w 120"/>
                <a:gd name="T7" fmla="*/ 48 h 192"/>
                <a:gd name="T8" fmla="*/ 0 w 120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" h="192">
                  <a:moveTo>
                    <a:pt x="0" y="192"/>
                  </a:moveTo>
                  <a:lnTo>
                    <a:pt x="11" y="0"/>
                  </a:lnTo>
                  <a:lnTo>
                    <a:pt x="72" y="23"/>
                  </a:lnTo>
                  <a:lnTo>
                    <a:pt x="120" y="48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000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1230" y="1783"/>
              <a:ext cx="566" cy="1333"/>
            </a:xfrm>
            <a:custGeom>
              <a:avLst/>
              <a:gdLst>
                <a:gd name="T0" fmla="*/ 0 w 566"/>
                <a:gd name="T1" fmla="*/ 1323 h 1333"/>
                <a:gd name="T2" fmla="*/ 23 w 566"/>
                <a:gd name="T3" fmla="*/ 1333 h 1333"/>
                <a:gd name="T4" fmla="*/ 566 w 566"/>
                <a:gd name="T5" fmla="*/ 10 h 1333"/>
                <a:gd name="T6" fmla="*/ 543 w 566"/>
                <a:gd name="T7" fmla="*/ 0 h 1333"/>
                <a:gd name="T8" fmla="*/ 0 w 566"/>
                <a:gd name="T9" fmla="*/ 1323 h 1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6" h="1333">
                  <a:moveTo>
                    <a:pt x="0" y="1323"/>
                  </a:moveTo>
                  <a:lnTo>
                    <a:pt x="23" y="1333"/>
                  </a:lnTo>
                  <a:lnTo>
                    <a:pt x="566" y="10"/>
                  </a:lnTo>
                  <a:lnTo>
                    <a:pt x="543" y="0"/>
                  </a:lnTo>
                  <a:lnTo>
                    <a:pt x="0" y="1323"/>
                  </a:lnTo>
                  <a:close/>
                </a:path>
              </a:pathLst>
            </a:custGeom>
            <a:solidFill>
              <a:srgbClr val="000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0" name="Line 23"/>
          <p:cNvSpPr>
            <a:spLocks noChangeShapeType="1"/>
          </p:cNvSpPr>
          <p:nvPr/>
        </p:nvSpPr>
        <p:spPr bwMode="auto">
          <a:xfrm>
            <a:off x="2641601" y="3917949"/>
            <a:ext cx="1936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1" name="Line 24"/>
          <p:cNvSpPr>
            <a:spLocks noChangeShapeType="1"/>
          </p:cNvSpPr>
          <p:nvPr/>
        </p:nvSpPr>
        <p:spPr bwMode="auto">
          <a:xfrm flipV="1">
            <a:off x="2835276" y="3457574"/>
            <a:ext cx="1587" cy="460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2949576" y="3495674"/>
            <a:ext cx="2698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auto">
          <a:xfrm>
            <a:off x="3019426" y="3503612"/>
            <a:ext cx="177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fr-FR" sz="2100" dirty="0">
                <a:solidFill>
                  <a:srgbClr val="000080"/>
                </a:solidFill>
                <a:latin typeface="+mn-lt"/>
              </a:rPr>
              <a:t>E</a:t>
            </a:r>
            <a:endParaRPr lang="fr-FR" dirty="0">
              <a:latin typeface="+mn-lt"/>
            </a:endParaRPr>
          </a:p>
        </p:txBody>
      </p:sp>
      <p:sp>
        <p:nvSpPr>
          <p:cNvPr id="24" name="Rectangle 27"/>
          <p:cNvSpPr>
            <a:spLocks noChangeArrowheads="1"/>
          </p:cNvSpPr>
          <p:nvPr/>
        </p:nvSpPr>
        <p:spPr bwMode="auto">
          <a:xfrm>
            <a:off x="2346326" y="4354512"/>
            <a:ext cx="57150" cy="34448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25" name="Rectangle 28"/>
          <p:cNvSpPr>
            <a:spLocks noChangeArrowheads="1"/>
          </p:cNvSpPr>
          <p:nvPr/>
        </p:nvSpPr>
        <p:spPr bwMode="auto">
          <a:xfrm>
            <a:off x="2468563" y="4584699"/>
            <a:ext cx="1952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26" name="Rectangle 29"/>
          <p:cNvSpPr>
            <a:spLocks noChangeArrowheads="1"/>
          </p:cNvSpPr>
          <p:nvPr/>
        </p:nvSpPr>
        <p:spPr bwMode="auto">
          <a:xfrm>
            <a:off x="2449513" y="4581524"/>
            <a:ext cx="3794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100">
                <a:solidFill>
                  <a:srgbClr val="000080"/>
                </a:solidFill>
                <a:latin typeface="Symbol" panose="05050102010706020507" pitchFamily="18" charset="2"/>
              </a:rPr>
              <a:t>De</a:t>
            </a:r>
            <a:r>
              <a:rPr lang="fr-FR" sz="2100" baseline="-25000">
                <a:solidFill>
                  <a:srgbClr val="000080"/>
                </a:solidFill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27" name="Rectangle 32"/>
          <p:cNvSpPr>
            <a:spLocks noChangeArrowheads="1"/>
          </p:cNvSpPr>
          <p:nvPr/>
        </p:nvSpPr>
        <p:spPr bwMode="auto">
          <a:xfrm>
            <a:off x="2795588" y="4660899"/>
            <a:ext cx="3079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28" name="Line 34"/>
          <p:cNvSpPr>
            <a:spLocks noChangeShapeType="1"/>
          </p:cNvSpPr>
          <p:nvPr/>
        </p:nvSpPr>
        <p:spPr bwMode="auto">
          <a:xfrm>
            <a:off x="2852738" y="2962274"/>
            <a:ext cx="6715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9" name="Line 35"/>
          <p:cNvSpPr>
            <a:spLocks noChangeShapeType="1"/>
          </p:cNvSpPr>
          <p:nvPr/>
        </p:nvSpPr>
        <p:spPr bwMode="auto">
          <a:xfrm>
            <a:off x="1511301" y="5768974"/>
            <a:ext cx="19177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30" name="Group 39"/>
          <p:cNvGrpSpPr>
            <a:grpSpLocks/>
          </p:cNvGrpSpPr>
          <p:nvPr/>
        </p:nvGrpSpPr>
        <p:grpSpPr bwMode="auto">
          <a:xfrm>
            <a:off x="3352801" y="2962274"/>
            <a:ext cx="150812" cy="2806700"/>
            <a:chOff x="1991" y="1764"/>
            <a:chExt cx="95" cy="1768"/>
          </a:xfrm>
        </p:grpSpPr>
        <p:sp>
          <p:nvSpPr>
            <p:cNvPr id="31" name="Freeform 36"/>
            <p:cNvSpPr>
              <a:spLocks/>
            </p:cNvSpPr>
            <p:nvPr/>
          </p:nvSpPr>
          <p:spPr bwMode="auto">
            <a:xfrm>
              <a:off x="1991" y="3387"/>
              <a:ext cx="95" cy="145"/>
            </a:xfrm>
            <a:custGeom>
              <a:avLst/>
              <a:gdLst>
                <a:gd name="T0" fmla="*/ 48 w 95"/>
                <a:gd name="T1" fmla="*/ 145 h 145"/>
                <a:gd name="T2" fmla="*/ 0 w 95"/>
                <a:gd name="T3" fmla="*/ 0 h 145"/>
                <a:gd name="T4" fmla="*/ 48 w 95"/>
                <a:gd name="T5" fmla="*/ 0 h 145"/>
                <a:gd name="T6" fmla="*/ 95 w 95"/>
                <a:gd name="T7" fmla="*/ 0 h 145"/>
                <a:gd name="T8" fmla="*/ 48 w 95"/>
                <a:gd name="T9" fmla="*/ 145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45">
                  <a:moveTo>
                    <a:pt x="48" y="145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95" y="0"/>
                  </a:lnTo>
                  <a:lnTo>
                    <a:pt x="48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37"/>
            <p:cNvSpPr>
              <a:spLocks/>
            </p:cNvSpPr>
            <p:nvPr/>
          </p:nvSpPr>
          <p:spPr bwMode="auto">
            <a:xfrm>
              <a:off x="1991" y="1764"/>
              <a:ext cx="95" cy="145"/>
            </a:xfrm>
            <a:custGeom>
              <a:avLst/>
              <a:gdLst>
                <a:gd name="T0" fmla="*/ 48 w 95"/>
                <a:gd name="T1" fmla="*/ 0 h 145"/>
                <a:gd name="T2" fmla="*/ 95 w 95"/>
                <a:gd name="T3" fmla="*/ 145 h 145"/>
                <a:gd name="T4" fmla="*/ 48 w 95"/>
                <a:gd name="T5" fmla="*/ 145 h 145"/>
                <a:gd name="T6" fmla="*/ 0 w 95"/>
                <a:gd name="T7" fmla="*/ 145 h 145"/>
                <a:gd name="T8" fmla="*/ 48 w 95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145">
                  <a:moveTo>
                    <a:pt x="48" y="0"/>
                  </a:moveTo>
                  <a:lnTo>
                    <a:pt x="95" y="145"/>
                  </a:lnTo>
                  <a:lnTo>
                    <a:pt x="48" y="145"/>
                  </a:lnTo>
                  <a:lnTo>
                    <a:pt x="0" y="145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 flipV="1">
              <a:off x="2039" y="1909"/>
              <a:ext cx="1" cy="147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4" name="Rectangle 40"/>
          <p:cNvSpPr>
            <a:spLocks noChangeArrowheads="1"/>
          </p:cNvSpPr>
          <p:nvPr/>
        </p:nvSpPr>
        <p:spPr bwMode="auto">
          <a:xfrm>
            <a:off x="3524251" y="4222749"/>
            <a:ext cx="233362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35" name="Rectangle 41"/>
          <p:cNvSpPr>
            <a:spLocks noChangeArrowheads="1"/>
          </p:cNvSpPr>
          <p:nvPr/>
        </p:nvSpPr>
        <p:spPr bwMode="auto">
          <a:xfrm>
            <a:off x="3533776" y="4217987"/>
            <a:ext cx="3238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100">
                <a:solidFill>
                  <a:srgbClr val="000080"/>
                </a:solidFill>
                <a:latin typeface="Symbol" panose="05050102010706020507" pitchFamily="18" charset="2"/>
              </a:rPr>
              <a:t>Ds</a:t>
            </a:r>
            <a:endParaRPr lang="fr-FR"/>
          </a:p>
        </p:txBody>
      </p:sp>
      <p:sp>
        <p:nvSpPr>
          <p:cNvPr id="36" name="Rectangle 44"/>
          <p:cNvSpPr>
            <a:spLocks noChangeArrowheads="1"/>
          </p:cNvSpPr>
          <p:nvPr/>
        </p:nvSpPr>
        <p:spPr bwMode="auto">
          <a:xfrm>
            <a:off x="1893888" y="2505074"/>
            <a:ext cx="15557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37" name="Rectangle 45"/>
          <p:cNvSpPr>
            <a:spLocks noChangeArrowheads="1"/>
          </p:cNvSpPr>
          <p:nvPr/>
        </p:nvSpPr>
        <p:spPr bwMode="auto">
          <a:xfrm>
            <a:off x="1614488" y="2509837"/>
            <a:ext cx="6828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Stress</a:t>
            </a:r>
            <a:endParaRPr lang="fr-FR" dirty="0">
              <a:latin typeface="Times New Roman" panose="02020603050405020304" pitchFamily="18" charset="0"/>
            </a:endParaRPr>
          </a:p>
        </p:txBody>
      </p:sp>
      <p:sp>
        <p:nvSpPr>
          <p:cNvPr id="38" name="Rectangle 46"/>
          <p:cNvSpPr>
            <a:spLocks noChangeArrowheads="1"/>
          </p:cNvSpPr>
          <p:nvPr/>
        </p:nvSpPr>
        <p:spPr bwMode="auto">
          <a:xfrm>
            <a:off x="3122613" y="4641849"/>
            <a:ext cx="17637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39" name="Rectangle 47"/>
          <p:cNvSpPr>
            <a:spLocks noChangeArrowheads="1"/>
          </p:cNvSpPr>
          <p:nvPr/>
        </p:nvSpPr>
        <p:spPr bwMode="auto">
          <a:xfrm>
            <a:off x="3040063" y="4635499"/>
            <a:ext cx="14667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1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Deformation</a:t>
            </a:r>
            <a:endParaRPr lang="fr-FR" dirty="0">
              <a:latin typeface="Times New Roman" panose="02020603050405020304" pitchFamily="18" charset="0"/>
            </a:endParaRPr>
          </a:p>
        </p:txBody>
      </p:sp>
      <p:grpSp>
        <p:nvGrpSpPr>
          <p:cNvPr id="40" name="Group 53"/>
          <p:cNvGrpSpPr>
            <a:grpSpLocks/>
          </p:cNvGrpSpPr>
          <p:nvPr/>
        </p:nvGrpSpPr>
        <p:grpSpPr bwMode="auto">
          <a:xfrm>
            <a:off x="1454151" y="5691187"/>
            <a:ext cx="230187" cy="153987"/>
            <a:chOff x="795" y="3483"/>
            <a:chExt cx="145" cy="97"/>
          </a:xfrm>
        </p:grpSpPr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795" y="3483"/>
              <a:ext cx="145" cy="97"/>
            </a:xfrm>
            <a:custGeom>
              <a:avLst/>
              <a:gdLst>
                <a:gd name="T0" fmla="*/ 0 w 145"/>
                <a:gd name="T1" fmla="*/ 49 h 97"/>
                <a:gd name="T2" fmla="*/ 145 w 145"/>
                <a:gd name="T3" fmla="*/ 0 h 97"/>
                <a:gd name="T4" fmla="*/ 145 w 145"/>
                <a:gd name="T5" fmla="*/ 49 h 97"/>
                <a:gd name="T6" fmla="*/ 145 w 145"/>
                <a:gd name="T7" fmla="*/ 97 h 97"/>
                <a:gd name="T8" fmla="*/ 0 w 145"/>
                <a:gd name="T9" fmla="*/ 49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97">
                  <a:moveTo>
                    <a:pt x="0" y="49"/>
                  </a:moveTo>
                  <a:lnTo>
                    <a:pt x="145" y="0"/>
                  </a:lnTo>
                  <a:lnTo>
                    <a:pt x="145" y="49"/>
                  </a:lnTo>
                  <a:lnTo>
                    <a:pt x="145" y="97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000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Line 52"/>
            <p:cNvSpPr>
              <a:spLocks noChangeShapeType="1"/>
            </p:cNvSpPr>
            <p:nvPr/>
          </p:nvSpPr>
          <p:spPr bwMode="auto">
            <a:xfrm flipH="1">
              <a:off x="854" y="3532"/>
              <a:ext cx="86" cy="1"/>
            </a:xfrm>
            <a:prstGeom prst="line">
              <a:avLst/>
            </a:prstGeom>
            <a:noFill/>
            <a:ln w="19050">
              <a:solidFill>
                <a:srgbClr val="0000A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3" name="Freeform 54"/>
          <p:cNvSpPr>
            <a:spLocks/>
          </p:cNvSpPr>
          <p:nvPr/>
        </p:nvSpPr>
        <p:spPr bwMode="auto">
          <a:xfrm>
            <a:off x="5391151" y="3673474"/>
            <a:ext cx="2057400" cy="1481138"/>
          </a:xfrm>
          <a:custGeom>
            <a:avLst/>
            <a:gdLst>
              <a:gd name="T0" fmla="*/ 35282188 w 1296"/>
              <a:gd name="T1" fmla="*/ 0 h 933"/>
              <a:gd name="T2" fmla="*/ 0 w 1296"/>
              <a:gd name="T3" fmla="*/ 47883779 h 933"/>
              <a:gd name="T4" fmla="*/ 2147483647 w 1296"/>
              <a:gd name="T5" fmla="*/ 2147483647 h 933"/>
              <a:gd name="T6" fmla="*/ 2147483647 w 1296"/>
              <a:gd name="T7" fmla="*/ 2147483647 h 933"/>
              <a:gd name="T8" fmla="*/ 35282188 w 1296"/>
              <a:gd name="T9" fmla="*/ 0 h 9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96" h="933">
                <a:moveTo>
                  <a:pt x="14" y="0"/>
                </a:moveTo>
                <a:lnTo>
                  <a:pt x="0" y="19"/>
                </a:lnTo>
                <a:lnTo>
                  <a:pt x="1281" y="933"/>
                </a:lnTo>
                <a:lnTo>
                  <a:pt x="1296" y="914"/>
                </a:lnTo>
                <a:lnTo>
                  <a:pt x="14" y="0"/>
                </a:lnTo>
                <a:close/>
              </a:path>
            </a:pathLst>
          </a:custGeom>
          <a:solidFill>
            <a:srgbClr val="DD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44" name="Group 61"/>
          <p:cNvGrpSpPr>
            <a:grpSpLocks/>
          </p:cNvGrpSpPr>
          <p:nvPr/>
        </p:nvGrpSpPr>
        <p:grpSpPr bwMode="auto">
          <a:xfrm>
            <a:off x="4962526" y="3135312"/>
            <a:ext cx="2819400" cy="2803525"/>
            <a:chOff x="3005" y="1873"/>
            <a:chExt cx="1776" cy="1766"/>
          </a:xfrm>
        </p:grpSpPr>
        <p:grpSp>
          <p:nvGrpSpPr>
            <p:cNvPr id="45" name="Group 57"/>
            <p:cNvGrpSpPr>
              <a:grpSpLocks/>
            </p:cNvGrpSpPr>
            <p:nvPr/>
          </p:nvGrpSpPr>
          <p:grpSpPr bwMode="auto">
            <a:xfrm>
              <a:off x="3005" y="1873"/>
              <a:ext cx="121" cy="1707"/>
              <a:chOff x="3005" y="1873"/>
              <a:chExt cx="121" cy="1707"/>
            </a:xfrm>
          </p:grpSpPr>
          <p:sp>
            <p:nvSpPr>
              <p:cNvPr id="49" name="Freeform 55"/>
              <p:cNvSpPr>
                <a:spLocks/>
              </p:cNvSpPr>
              <p:nvPr/>
            </p:nvSpPr>
            <p:spPr bwMode="auto">
              <a:xfrm>
                <a:off x="3005" y="1873"/>
                <a:ext cx="121" cy="180"/>
              </a:xfrm>
              <a:custGeom>
                <a:avLst/>
                <a:gdLst>
                  <a:gd name="T0" fmla="*/ 60 w 121"/>
                  <a:gd name="T1" fmla="*/ 0 h 180"/>
                  <a:gd name="T2" fmla="*/ 121 w 121"/>
                  <a:gd name="T3" fmla="*/ 180 h 180"/>
                  <a:gd name="T4" fmla="*/ 60 w 121"/>
                  <a:gd name="T5" fmla="*/ 180 h 180"/>
                  <a:gd name="T6" fmla="*/ 0 w 121"/>
                  <a:gd name="T7" fmla="*/ 180 h 180"/>
                  <a:gd name="T8" fmla="*/ 60 w 121"/>
                  <a:gd name="T9" fmla="*/ 0 h 1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" h="180">
                    <a:moveTo>
                      <a:pt x="60" y="0"/>
                    </a:moveTo>
                    <a:lnTo>
                      <a:pt x="121" y="180"/>
                    </a:lnTo>
                    <a:lnTo>
                      <a:pt x="60" y="180"/>
                    </a:lnTo>
                    <a:lnTo>
                      <a:pt x="0" y="18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0" name="Freeform 56"/>
              <p:cNvSpPr>
                <a:spLocks/>
              </p:cNvSpPr>
              <p:nvPr/>
            </p:nvSpPr>
            <p:spPr bwMode="auto">
              <a:xfrm>
                <a:off x="3053" y="2053"/>
                <a:ext cx="26" cy="1527"/>
              </a:xfrm>
              <a:custGeom>
                <a:avLst/>
                <a:gdLst>
                  <a:gd name="T0" fmla="*/ 0 w 26"/>
                  <a:gd name="T1" fmla="*/ 1527 h 1527"/>
                  <a:gd name="T2" fmla="*/ 25 w 26"/>
                  <a:gd name="T3" fmla="*/ 1527 h 1527"/>
                  <a:gd name="T4" fmla="*/ 26 w 26"/>
                  <a:gd name="T5" fmla="*/ 0 h 1527"/>
                  <a:gd name="T6" fmla="*/ 2 w 26"/>
                  <a:gd name="T7" fmla="*/ 0 h 1527"/>
                  <a:gd name="T8" fmla="*/ 0 w 26"/>
                  <a:gd name="T9" fmla="*/ 1527 h 15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527">
                    <a:moveTo>
                      <a:pt x="0" y="1527"/>
                    </a:moveTo>
                    <a:lnTo>
                      <a:pt x="25" y="1527"/>
                    </a:lnTo>
                    <a:lnTo>
                      <a:pt x="26" y="0"/>
                    </a:lnTo>
                    <a:lnTo>
                      <a:pt x="2" y="0"/>
                    </a:lnTo>
                    <a:lnTo>
                      <a:pt x="0" y="15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46" name="Group 60"/>
            <p:cNvGrpSpPr>
              <a:grpSpLocks/>
            </p:cNvGrpSpPr>
            <p:nvPr/>
          </p:nvGrpSpPr>
          <p:grpSpPr bwMode="auto">
            <a:xfrm>
              <a:off x="3065" y="3519"/>
              <a:ext cx="1716" cy="120"/>
              <a:chOff x="3065" y="3519"/>
              <a:chExt cx="1716" cy="120"/>
            </a:xfrm>
          </p:grpSpPr>
          <p:sp>
            <p:nvSpPr>
              <p:cNvPr id="47" name="Freeform 58"/>
              <p:cNvSpPr>
                <a:spLocks/>
              </p:cNvSpPr>
              <p:nvPr/>
            </p:nvSpPr>
            <p:spPr bwMode="auto">
              <a:xfrm>
                <a:off x="4600" y="3519"/>
                <a:ext cx="181" cy="120"/>
              </a:xfrm>
              <a:custGeom>
                <a:avLst/>
                <a:gdLst>
                  <a:gd name="T0" fmla="*/ 181 w 181"/>
                  <a:gd name="T1" fmla="*/ 61 h 120"/>
                  <a:gd name="T2" fmla="*/ 0 w 181"/>
                  <a:gd name="T3" fmla="*/ 120 h 120"/>
                  <a:gd name="T4" fmla="*/ 0 w 181"/>
                  <a:gd name="T5" fmla="*/ 61 h 120"/>
                  <a:gd name="T6" fmla="*/ 0 w 181"/>
                  <a:gd name="T7" fmla="*/ 0 h 120"/>
                  <a:gd name="T8" fmla="*/ 181 w 181"/>
                  <a:gd name="T9" fmla="*/ 61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1" h="120">
                    <a:moveTo>
                      <a:pt x="181" y="61"/>
                    </a:moveTo>
                    <a:lnTo>
                      <a:pt x="0" y="120"/>
                    </a:lnTo>
                    <a:lnTo>
                      <a:pt x="0" y="61"/>
                    </a:lnTo>
                    <a:lnTo>
                      <a:pt x="0" y="0"/>
                    </a:lnTo>
                    <a:lnTo>
                      <a:pt x="181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8" name="Freeform 59"/>
              <p:cNvSpPr>
                <a:spLocks/>
              </p:cNvSpPr>
              <p:nvPr/>
            </p:nvSpPr>
            <p:spPr bwMode="auto">
              <a:xfrm>
                <a:off x="3065" y="3557"/>
                <a:ext cx="1535" cy="36"/>
              </a:xfrm>
              <a:custGeom>
                <a:avLst/>
                <a:gdLst>
                  <a:gd name="T0" fmla="*/ 0 w 1535"/>
                  <a:gd name="T1" fmla="*/ 0 h 36"/>
                  <a:gd name="T2" fmla="*/ 0 w 1535"/>
                  <a:gd name="T3" fmla="*/ 24 h 36"/>
                  <a:gd name="T4" fmla="*/ 1535 w 1535"/>
                  <a:gd name="T5" fmla="*/ 36 h 36"/>
                  <a:gd name="T6" fmla="*/ 1535 w 1535"/>
                  <a:gd name="T7" fmla="*/ 11 h 36"/>
                  <a:gd name="T8" fmla="*/ 0 w 1535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35" h="36">
                    <a:moveTo>
                      <a:pt x="0" y="0"/>
                    </a:moveTo>
                    <a:lnTo>
                      <a:pt x="0" y="24"/>
                    </a:lnTo>
                    <a:lnTo>
                      <a:pt x="1535" y="36"/>
                    </a:lnTo>
                    <a:lnTo>
                      <a:pt x="1535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51" name="Rectangle 62"/>
          <p:cNvSpPr>
            <a:spLocks noChangeArrowheads="1"/>
          </p:cNvSpPr>
          <p:nvPr/>
        </p:nvSpPr>
        <p:spPr bwMode="auto">
          <a:xfrm>
            <a:off x="5000626" y="2789237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52" name="Rectangle 63"/>
          <p:cNvSpPr>
            <a:spLocks noChangeArrowheads="1"/>
          </p:cNvSpPr>
          <p:nvPr/>
        </p:nvSpPr>
        <p:spPr bwMode="auto">
          <a:xfrm>
            <a:off x="4881563" y="2809874"/>
            <a:ext cx="9572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100">
                <a:solidFill>
                  <a:srgbClr val="000000"/>
                </a:solidFill>
                <a:latin typeface="Times New Roman" panose="02020603050405020304" pitchFamily="18" charset="0"/>
              </a:rPr>
              <a:t>Log </a:t>
            </a:r>
            <a:r>
              <a:rPr lang="fr-FR" sz="2100">
                <a:solidFill>
                  <a:srgbClr val="000000"/>
                </a:solidFill>
                <a:latin typeface="Symbol" panose="05050102010706020507" pitchFamily="18" charset="2"/>
              </a:rPr>
              <a:t>De</a:t>
            </a:r>
            <a:r>
              <a:rPr lang="fr-FR" sz="21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fr-FR" sz="21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fr-FR">
              <a:latin typeface="Times New Roman" panose="02020603050405020304" pitchFamily="18" charset="0"/>
            </a:endParaRPr>
          </a:p>
        </p:txBody>
      </p:sp>
      <p:sp>
        <p:nvSpPr>
          <p:cNvPr id="53" name="Rectangle 69"/>
          <p:cNvSpPr>
            <a:spLocks noChangeArrowheads="1"/>
          </p:cNvSpPr>
          <p:nvPr/>
        </p:nvSpPr>
        <p:spPr bwMode="auto">
          <a:xfrm>
            <a:off x="7397751" y="5405437"/>
            <a:ext cx="904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54" name="Rectangle 70"/>
          <p:cNvSpPr>
            <a:spLocks noChangeArrowheads="1"/>
          </p:cNvSpPr>
          <p:nvPr/>
        </p:nvSpPr>
        <p:spPr bwMode="auto">
          <a:xfrm>
            <a:off x="7477126" y="5413374"/>
            <a:ext cx="762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100">
                <a:solidFill>
                  <a:srgbClr val="000000"/>
                </a:solidFill>
                <a:latin typeface="Times New Roman" panose="02020603050405020304" pitchFamily="18" charset="0"/>
              </a:rPr>
              <a:t>Log N</a:t>
            </a:r>
            <a:r>
              <a:rPr lang="fr-FR" sz="2100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55" name="Rectangle 71"/>
          <p:cNvSpPr>
            <a:spLocks noChangeArrowheads="1"/>
          </p:cNvSpPr>
          <p:nvPr/>
        </p:nvSpPr>
        <p:spPr bwMode="auto">
          <a:xfrm>
            <a:off x="8164513" y="5462587"/>
            <a:ext cx="2317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56" name="Freeform 73"/>
          <p:cNvSpPr>
            <a:spLocks/>
          </p:cNvSpPr>
          <p:nvPr/>
        </p:nvSpPr>
        <p:spPr bwMode="auto">
          <a:xfrm>
            <a:off x="5422901" y="3762374"/>
            <a:ext cx="192087" cy="212725"/>
          </a:xfrm>
          <a:custGeom>
            <a:avLst/>
            <a:gdLst>
              <a:gd name="T0" fmla="*/ 30241796 w 121"/>
              <a:gd name="T1" fmla="*/ 0 h 134"/>
              <a:gd name="T2" fmla="*/ 151208981 w 121"/>
              <a:gd name="T3" fmla="*/ 126007813 h 134"/>
              <a:gd name="T4" fmla="*/ 274695522 w 121"/>
              <a:gd name="T5" fmla="*/ 0 h 134"/>
              <a:gd name="T6" fmla="*/ 304937319 w 121"/>
              <a:gd name="T7" fmla="*/ 63004700 h 134"/>
              <a:gd name="T8" fmla="*/ 183970134 w 121"/>
              <a:gd name="T9" fmla="*/ 183972200 h 134"/>
              <a:gd name="T10" fmla="*/ 304937319 w 121"/>
              <a:gd name="T11" fmla="*/ 274697825 h 134"/>
              <a:gd name="T12" fmla="*/ 274695522 w 121"/>
              <a:gd name="T13" fmla="*/ 337700938 h 134"/>
              <a:gd name="T14" fmla="*/ 151208981 w 121"/>
              <a:gd name="T15" fmla="*/ 214214075 h 134"/>
              <a:gd name="T16" fmla="*/ 30241796 w 121"/>
              <a:gd name="T17" fmla="*/ 337700938 h 134"/>
              <a:gd name="T18" fmla="*/ 0 w 121"/>
              <a:gd name="T19" fmla="*/ 274697825 h 134"/>
              <a:gd name="T20" fmla="*/ 120967185 w 121"/>
              <a:gd name="T21" fmla="*/ 183972200 h 134"/>
              <a:gd name="T22" fmla="*/ 0 w 121"/>
              <a:gd name="T23" fmla="*/ 63004700 h 134"/>
              <a:gd name="T24" fmla="*/ 30241796 w 121"/>
              <a:gd name="T25" fmla="*/ 0 h 13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1" h="134">
                <a:moveTo>
                  <a:pt x="12" y="0"/>
                </a:moveTo>
                <a:lnTo>
                  <a:pt x="60" y="50"/>
                </a:lnTo>
                <a:lnTo>
                  <a:pt x="109" y="0"/>
                </a:lnTo>
                <a:lnTo>
                  <a:pt x="121" y="25"/>
                </a:lnTo>
                <a:lnTo>
                  <a:pt x="73" y="73"/>
                </a:lnTo>
                <a:lnTo>
                  <a:pt x="121" y="109"/>
                </a:lnTo>
                <a:lnTo>
                  <a:pt x="109" y="134"/>
                </a:lnTo>
                <a:lnTo>
                  <a:pt x="60" y="85"/>
                </a:lnTo>
                <a:lnTo>
                  <a:pt x="12" y="134"/>
                </a:lnTo>
                <a:lnTo>
                  <a:pt x="0" y="109"/>
                </a:lnTo>
                <a:lnTo>
                  <a:pt x="48" y="73"/>
                </a:lnTo>
                <a:lnTo>
                  <a:pt x="0" y="25"/>
                </a:lnTo>
                <a:lnTo>
                  <a:pt x="12" y="0"/>
                </a:lnTo>
                <a:close/>
              </a:path>
            </a:pathLst>
          </a:custGeom>
          <a:solidFill>
            <a:srgbClr val="0000DD"/>
          </a:solidFill>
          <a:ln w="19050">
            <a:solidFill>
              <a:srgbClr val="0000D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7" name="Freeform 74"/>
          <p:cNvSpPr>
            <a:spLocks/>
          </p:cNvSpPr>
          <p:nvPr/>
        </p:nvSpPr>
        <p:spPr bwMode="auto">
          <a:xfrm>
            <a:off x="5422901" y="3762374"/>
            <a:ext cx="192087" cy="212725"/>
          </a:xfrm>
          <a:custGeom>
            <a:avLst/>
            <a:gdLst>
              <a:gd name="T0" fmla="*/ 30241796 w 121"/>
              <a:gd name="T1" fmla="*/ 0 h 134"/>
              <a:gd name="T2" fmla="*/ 151208981 w 121"/>
              <a:gd name="T3" fmla="*/ 126007813 h 134"/>
              <a:gd name="T4" fmla="*/ 274695522 w 121"/>
              <a:gd name="T5" fmla="*/ 0 h 134"/>
              <a:gd name="T6" fmla="*/ 304937319 w 121"/>
              <a:gd name="T7" fmla="*/ 63004700 h 134"/>
              <a:gd name="T8" fmla="*/ 183970134 w 121"/>
              <a:gd name="T9" fmla="*/ 183972200 h 134"/>
              <a:gd name="T10" fmla="*/ 304937319 w 121"/>
              <a:gd name="T11" fmla="*/ 274697825 h 134"/>
              <a:gd name="T12" fmla="*/ 274695522 w 121"/>
              <a:gd name="T13" fmla="*/ 337700938 h 134"/>
              <a:gd name="T14" fmla="*/ 151208981 w 121"/>
              <a:gd name="T15" fmla="*/ 214214075 h 134"/>
              <a:gd name="T16" fmla="*/ 30241796 w 121"/>
              <a:gd name="T17" fmla="*/ 337700938 h 134"/>
              <a:gd name="T18" fmla="*/ 0 w 121"/>
              <a:gd name="T19" fmla="*/ 274697825 h 134"/>
              <a:gd name="T20" fmla="*/ 120967185 w 121"/>
              <a:gd name="T21" fmla="*/ 183972200 h 134"/>
              <a:gd name="T22" fmla="*/ 0 w 121"/>
              <a:gd name="T23" fmla="*/ 63004700 h 134"/>
              <a:gd name="T24" fmla="*/ 30241796 w 121"/>
              <a:gd name="T25" fmla="*/ 0 h 13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1" h="134">
                <a:moveTo>
                  <a:pt x="12" y="0"/>
                </a:moveTo>
                <a:lnTo>
                  <a:pt x="60" y="50"/>
                </a:lnTo>
                <a:lnTo>
                  <a:pt x="109" y="0"/>
                </a:lnTo>
                <a:lnTo>
                  <a:pt x="121" y="25"/>
                </a:lnTo>
                <a:lnTo>
                  <a:pt x="73" y="73"/>
                </a:lnTo>
                <a:lnTo>
                  <a:pt x="121" y="109"/>
                </a:lnTo>
                <a:lnTo>
                  <a:pt x="109" y="134"/>
                </a:lnTo>
                <a:lnTo>
                  <a:pt x="60" y="85"/>
                </a:lnTo>
                <a:lnTo>
                  <a:pt x="12" y="134"/>
                </a:lnTo>
                <a:lnTo>
                  <a:pt x="0" y="109"/>
                </a:lnTo>
                <a:lnTo>
                  <a:pt x="48" y="73"/>
                </a:lnTo>
                <a:lnTo>
                  <a:pt x="0" y="25"/>
                </a:lnTo>
                <a:lnTo>
                  <a:pt x="12" y="0"/>
                </a:lnTo>
                <a:close/>
              </a:path>
            </a:pathLst>
          </a:custGeom>
          <a:noFill/>
          <a:ln w="19050">
            <a:solidFill>
              <a:srgbClr val="0000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8" name="Freeform 75"/>
          <p:cNvSpPr>
            <a:spLocks/>
          </p:cNvSpPr>
          <p:nvPr/>
        </p:nvSpPr>
        <p:spPr bwMode="auto">
          <a:xfrm>
            <a:off x="6246813" y="4108449"/>
            <a:ext cx="190500" cy="209550"/>
          </a:xfrm>
          <a:custGeom>
            <a:avLst/>
            <a:gdLst>
              <a:gd name="T0" fmla="*/ 30241875 w 120"/>
              <a:gd name="T1" fmla="*/ 0 h 132"/>
              <a:gd name="T2" fmla="*/ 153730325 w 120"/>
              <a:gd name="T3" fmla="*/ 120967500 h 132"/>
              <a:gd name="T4" fmla="*/ 274697825 w 120"/>
              <a:gd name="T5" fmla="*/ 0 h 132"/>
              <a:gd name="T6" fmla="*/ 302418750 w 120"/>
              <a:gd name="T7" fmla="*/ 57964388 h 132"/>
              <a:gd name="T8" fmla="*/ 183972200 w 120"/>
              <a:gd name="T9" fmla="*/ 181451250 h 132"/>
              <a:gd name="T10" fmla="*/ 302418750 w 120"/>
              <a:gd name="T11" fmla="*/ 274697825 h 132"/>
              <a:gd name="T12" fmla="*/ 274697825 w 120"/>
              <a:gd name="T13" fmla="*/ 332660625 h 132"/>
              <a:gd name="T14" fmla="*/ 153730325 w 120"/>
              <a:gd name="T15" fmla="*/ 211693125 h 132"/>
              <a:gd name="T16" fmla="*/ 30241875 w 120"/>
              <a:gd name="T17" fmla="*/ 332660625 h 132"/>
              <a:gd name="T18" fmla="*/ 0 w 120"/>
              <a:gd name="T19" fmla="*/ 274697825 h 132"/>
              <a:gd name="T20" fmla="*/ 120967500 w 120"/>
              <a:gd name="T21" fmla="*/ 181451250 h 132"/>
              <a:gd name="T22" fmla="*/ 0 w 120"/>
              <a:gd name="T23" fmla="*/ 57964388 h 132"/>
              <a:gd name="T24" fmla="*/ 30241875 w 120"/>
              <a:gd name="T25" fmla="*/ 0 h 1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0" h="132">
                <a:moveTo>
                  <a:pt x="12" y="0"/>
                </a:moveTo>
                <a:lnTo>
                  <a:pt x="61" y="48"/>
                </a:lnTo>
                <a:lnTo>
                  <a:pt x="109" y="0"/>
                </a:lnTo>
                <a:lnTo>
                  <a:pt x="120" y="23"/>
                </a:lnTo>
                <a:lnTo>
                  <a:pt x="73" y="72"/>
                </a:lnTo>
                <a:lnTo>
                  <a:pt x="120" y="109"/>
                </a:lnTo>
                <a:lnTo>
                  <a:pt x="109" y="132"/>
                </a:lnTo>
                <a:lnTo>
                  <a:pt x="61" y="84"/>
                </a:lnTo>
                <a:lnTo>
                  <a:pt x="12" y="132"/>
                </a:lnTo>
                <a:lnTo>
                  <a:pt x="0" y="109"/>
                </a:lnTo>
                <a:lnTo>
                  <a:pt x="48" y="72"/>
                </a:lnTo>
                <a:lnTo>
                  <a:pt x="0" y="23"/>
                </a:lnTo>
                <a:lnTo>
                  <a:pt x="12" y="0"/>
                </a:lnTo>
                <a:close/>
              </a:path>
            </a:pathLst>
          </a:custGeom>
          <a:solidFill>
            <a:srgbClr val="0000DD"/>
          </a:solidFill>
          <a:ln w="19050">
            <a:solidFill>
              <a:srgbClr val="0000D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9" name="Freeform 76"/>
          <p:cNvSpPr>
            <a:spLocks/>
          </p:cNvSpPr>
          <p:nvPr/>
        </p:nvSpPr>
        <p:spPr bwMode="auto">
          <a:xfrm>
            <a:off x="6246813" y="4108449"/>
            <a:ext cx="190500" cy="209550"/>
          </a:xfrm>
          <a:custGeom>
            <a:avLst/>
            <a:gdLst>
              <a:gd name="T0" fmla="*/ 30241875 w 120"/>
              <a:gd name="T1" fmla="*/ 0 h 132"/>
              <a:gd name="T2" fmla="*/ 153730325 w 120"/>
              <a:gd name="T3" fmla="*/ 120967500 h 132"/>
              <a:gd name="T4" fmla="*/ 274697825 w 120"/>
              <a:gd name="T5" fmla="*/ 0 h 132"/>
              <a:gd name="T6" fmla="*/ 302418750 w 120"/>
              <a:gd name="T7" fmla="*/ 57964388 h 132"/>
              <a:gd name="T8" fmla="*/ 183972200 w 120"/>
              <a:gd name="T9" fmla="*/ 181451250 h 132"/>
              <a:gd name="T10" fmla="*/ 302418750 w 120"/>
              <a:gd name="T11" fmla="*/ 274697825 h 132"/>
              <a:gd name="T12" fmla="*/ 274697825 w 120"/>
              <a:gd name="T13" fmla="*/ 332660625 h 132"/>
              <a:gd name="T14" fmla="*/ 153730325 w 120"/>
              <a:gd name="T15" fmla="*/ 211693125 h 132"/>
              <a:gd name="T16" fmla="*/ 30241875 w 120"/>
              <a:gd name="T17" fmla="*/ 332660625 h 132"/>
              <a:gd name="T18" fmla="*/ 0 w 120"/>
              <a:gd name="T19" fmla="*/ 274697825 h 132"/>
              <a:gd name="T20" fmla="*/ 120967500 w 120"/>
              <a:gd name="T21" fmla="*/ 181451250 h 132"/>
              <a:gd name="T22" fmla="*/ 0 w 120"/>
              <a:gd name="T23" fmla="*/ 57964388 h 132"/>
              <a:gd name="T24" fmla="*/ 30241875 w 120"/>
              <a:gd name="T25" fmla="*/ 0 h 1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0" h="132">
                <a:moveTo>
                  <a:pt x="12" y="0"/>
                </a:moveTo>
                <a:lnTo>
                  <a:pt x="61" y="48"/>
                </a:lnTo>
                <a:lnTo>
                  <a:pt x="109" y="0"/>
                </a:lnTo>
                <a:lnTo>
                  <a:pt x="120" y="23"/>
                </a:lnTo>
                <a:lnTo>
                  <a:pt x="73" y="72"/>
                </a:lnTo>
                <a:lnTo>
                  <a:pt x="120" y="109"/>
                </a:lnTo>
                <a:lnTo>
                  <a:pt x="109" y="132"/>
                </a:lnTo>
                <a:lnTo>
                  <a:pt x="61" y="84"/>
                </a:lnTo>
                <a:lnTo>
                  <a:pt x="12" y="132"/>
                </a:lnTo>
                <a:lnTo>
                  <a:pt x="0" y="109"/>
                </a:lnTo>
                <a:lnTo>
                  <a:pt x="48" y="72"/>
                </a:lnTo>
                <a:lnTo>
                  <a:pt x="0" y="23"/>
                </a:lnTo>
                <a:lnTo>
                  <a:pt x="12" y="0"/>
                </a:lnTo>
                <a:close/>
              </a:path>
            </a:pathLst>
          </a:custGeom>
          <a:noFill/>
          <a:ln w="19050">
            <a:solidFill>
              <a:srgbClr val="0000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0" name="Freeform 77"/>
          <p:cNvSpPr>
            <a:spLocks/>
          </p:cNvSpPr>
          <p:nvPr/>
        </p:nvSpPr>
        <p:spPr bwMode="auto">
          <a:xfrm>
            <a:off x="5883276" y="4125912"/>
            <a:ext cx="190500" cy="209550"/>
          </a:xfrm>
          <a:custGeom>
            <a:avLst/>
            <a:gdLst>
              <a:gd name="T0" fmla="*/ 30241875 w 120"/>
              <a:gd name="T1" fmla="*/ 0 h 132"/>
              <a:gd name="T2" fmla="*/ 151209375 w 120"/>
              <a:gd name="T3" fmla="*/ 120967500 h 132"/>
              <a:gd name="T4" fmla="*/ 274697825 w 120"/>
              <a:gd name="T5" fmla="*/ 0 h 132"/>
              <a:gd name="T6" fmla="*/ 302418750 w 120"/>
              <a:gd name="T7" fmla="*/ 63004700 h 132"/>
              <a:gd name="T8" fmla="*/ 183972200 w 120"/>
              <a:gd name="T9" fmla="*/ 183972200 h 132"/>
              <a:gd name="T10" fmla="*/ 302418750 w 120"/>
              <a:gd name="T11" fmla="*/ 274697825 h 132"/>
              <a:gd name="T12" fmla="*/ 274697825 w 120"/>
              <a:gd name="T13" fmla="*/ 332660625 h 132"/>
              <a:gd name="T14" fmla="*/ 151209375 w 120"/>
              <a:gd name="T15" fmla="*/ 211693125 h 132"/>
              <a:gd name="T16" fmla="*/ 30241875 w 120"/>
              <a:gd name="T17" fmla="*/ 332660625 h 132"/>
              <a:gd name="T18" fmla="*/ 0 w 120"/>
              <a:gd name="T19" fmla="*/ 274697825 h 132"/>
              <a:gd name="T20" fmla="*/ 120967500 w 120"/>
              <a:gd name="T21" fmla="*/ 183972200 h 132"/>
              <a:gd name="T22" fmla="*/ 0 w 120"/>
              <a:gd name="T23" fmla="*/ 63004700 h 132"/>
              <a:gd name="T24" fmla="*/ 30241875 w 120"/>
              <a:gd name="T25" fmla="*/ 0 h 1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0" h="132">
                <a:moveTo>
                  <a:pt x="12" y="0"/>
                </a:moveTo>
                <a:lnTo>
                  <a:pt x="60" y="48"/>
                </a:lnTo>
                <a:lnTo>
                  <a:pt x="109" y="0"/>
                </a:lnTo>
                <a:lnTo>
                  <a:pt x="120" y="25"/>
                </a:lnTo>
                <a:lnTo>
                  <a:pt x="73" y="73"/>
                </a:lnTo>
                <a:lnTo>
                  <a:pt x="120" y="109"/>
                </a:lnTo>
                <a:lnTo>
                  <a:pt x="109" y="132"/>
                </a:lnTo>
                <a:lnTo>
                  <a:pt x="60" y="84"/>
                </a:lnTo>
                <a:lnTo>
                  <a:pt x="12" y="132"/>
                </a:lnTo>
                <a:lnTo>
                  <a:pt x="0" y="109"/>
                </a:lnTo>
                <a:lnTo>
                  <a:pt x="48" y="73"/>
                </a:lnTo>
                <a:lnTo>
                  <a:pt x="0" y="25"/>
                </a:lnTo>
                <a:lnTo>
                  <a:pt x="12" y="0"/>
                </a:lnTo>
                <a:close/>
              </a:path>
            </a:pathLst>
          </a:custGeom>
          <a:solidFill>
            <a:srgbClr val="0000DD"/>
          </a:solidFill>
          <a:ln w="19050">
            <a:solidFill>
              <a:srgbClr val="0000D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1" name="Freeform 78"/>
          <p:cNvSpPr>
            <a:spLocks/>
          </p:cNvSpPr>
          <p:nvPr/>
        </p:nvSpPr>
        <p:spPr bwMode="auto">
          <a:xfrm>
            <a:off x="5883276" y="4125912"/>
            <a:ext cx="190500" cy="209550"/>
          </a:xfrm>
          <a:custGeom>
            <a:avLst/>
            <a:gdLst>
              <a:gd name="T0" fmla="*/ 30241875 w 120"/>
              <a:gd name="T1" fmla="*/ 0 h 132"/>
              <a:gd name="T2" fmla="*/ 151209375 w 120"/>
              <a:gd name="T3" fmla="*/ 120967500 h 132"/>
              <a:gd name="T4" fmla="*/ 274697825 w 120"/>
              <a:gd name="T5" fmla="*/ 0 h 132"/>
              <a:gd name="T6" fmla="*/ 302418750 w 120"/>
              <a:gd name="T7" fmla="*/ 63004700 h 132"/>
              <a:gd name="T8" fmla="*/ 183972200 w 120"/>
              <a:gd name="T9" fmla="*/ 183972200 h 132"/>
              <a:gd name="T10" fmla="*/ 302418750 w 120"/>
              <a:gd name="T11" fmla="*/ 274697825 h 132"/>
              <a:gd name="T12" fmla="*/ 274697825 w 120"/>
              <a:gd name="T13" fmla="*/ 332660625 h 132"/>
              <a:gd name="T14" fmla="*/ 151209375 w 120"/>
              <a:gd name="T15" fmla="*/ 211693125 h 132"/>
              <a:gd name="T16" fmla="*/ 30241875 w 120"/>
              <a:gd name="T17" fmla="*/ 332660625 h 132"/>
              <a:gd name="T18" fmla="*/ 0 w 120"/>
              <a:gd name="T19" fmla="*/ 274697825 h 132"/>
              <a:gd name="T20" fmla="*/ 120967500 w 120"/>
              <a:gd name="T21" fmla="*/ 183972200 h 132"/>
              <a:gd name="T22" fmla="*/ 0 w 120"/>
              <a:gd name="T23" fmla="*/ 63004700 h 132"/>
              <a:gd name="T24" fmla="*/ 30241875 w 120"/>
              <a:gd name="T25" fmla="*/ 0 h 1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0" h="132">
                <a:moveTo>
                  <a:pt x="12" y="0"/>
                </a:moveTo>
                <a:lnTo>
                  <a:pt x="60" y="48"/>
                </a:lnTo>
                <a:lnTo>
                  <a:pt x="109" y="0"/>
                </a:lnTo>
                <a:lnTo>
                  <a:pt x="120" y="25"/>
                </a:lnTo>
                <a:lnTo>
                  <a:pt x="73" y="73"/>
                </a:lnTo>
                <a:lnTo>
                  <a:pt x="120" y="109"/>
                </a:lnTo>
                <a:lnTo>
                  <a:pt x="109" y="132"/>
                </a:lnTo>
                <a:lnTo>
                  <a:pt x="60" y="84"/>
                </a:lnTo>
                <a:lnTo>
                  <a:pt x="12" y="132"/>
                </a:lnTo>
                <a:lnTo>
                  <a:pt x="0" y="109"/>
                </a:lnTo>
                <a:lnTo>
                  <a:pt x="48" y="73"/>
                </a:lnTo>
                <a:lnTo>
                  <a:pt x="0" y="25"/>
                </a:lnTo>
                <a:lnTo>
                  <a:pt x="12" y="0"/>
                </a:lnTo>
                <a:close/>
              </a:path>
            </a:pathLst>
          </a:custGeom>
          <a:noFill/>
          <a:ln w="19050">
            <a:solidFill>
              <a:srgbClr val="0000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2" name="Freeform 79"/>
          <p:cNvSpPr>
            <a:spLocks/>
          </p:cNvSpPr>
          <p:nvPr/>
        </p:nvSpPr>
        <p:spPr bwMode="auto">
          <a:xfrm>
            <a:off x="5883276" y="3841749"/>
            <a:ext cx="190500" cy="209550"/>
          </a:xfrm>
          <a:custGeom>
            <a:avLst/>
            <a:gdLst>
              <a:gd name="T0" fmla="*/ 30241875 w 120"/>
              <a:gd name="T1" fmla="*/ 0 h 132"/>
              <a:gd name="T2" fmla="*/ 151209375 w 120"/>
              <a:gd name="T3" fmla="*/ 120967500 h 132"/>
              <a:gd name="T4" fmla="*/ 274697825 w 120"/>
              <a:gd name="T5" fmla="*/ 0 h 132"/>
              <a:gd name="T6" fmla="*/ 302418750 w 120"/>
              <a:gd name="T7" fmla="*/ 57964388 h 132"/>
              <a:gd name="T8" fmla="*/ 183972200 w 120"/>
              <a:gd name="T9" fmla="*/ 178931888 h 132"/>
              <a:gd name="T10" fmla="*/ 302418750 w 120"/>
              <a:gd name="T11" fmla="*/ 269657513 h 132"/>
              <a:gd name="T12" fmla="*/ 274697825 w 120"/>
              <a:gd name="T13" fmla="*/ 332660625 h 132"/>
              <a:gd name="T14" fmla="*/ 151209375 w 120"/>
              <a:gd name="T15" fmla="*/ 211693125 h 132"/>
              <a:gd name="T16" fmla="*/ 30241875 w 120"/>
              <a:gd name="T17" fmla="*/ 332660625 h 132"/>
              <a:gd name="T18" fmla="*/ 0 w 120"/>
              <a:gd name="T19" fmla="*/ 269657513 h 132"/>
              <a:gd name="T20" fmla="*/ 120967500 w 120"/>
              <a:gd name="T21" fmla="*/ 178931888 h 132"/>
              <a:gd name="T22" fmla="*/ 0 w 120"/>
              <a:gd name="T23" fmla="*/ 57964388 h 132"/>
              <a:gd name="T24" fmla="*/ 30241875 w 120"/>
              <a:gd name="T25" fmla="*/ 0 h 1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0" h="132">
                <a:moveTo>
                  <a:pt x="12" y="0"/>
                </a:moveTo>
                <a:lnTo>
                  <a:pt x="60" y="48"/>
                </a:lnTo>
                <a:lnTo>
                  <a:pt x="109" y="0"/>
                </a:lnTo>
                <a:lnTo>
                  <a:pt x="120" y="23"/>
                </a:lnTo>
                <a:lnTo>
                  <a:pt x="73" y="71"/>
                </a:lnTo>
                <a:lnTo>
                  <a:pt x="120" y="107"/>
                </a:lnTo>
                <a:lnTo>
                  <a:pt x="109" y="132"/>
                </a:lnTo>
                <a:lnTo>
                  <a:pt x="60" y="84"/>
                </a:lnTo>
                <a:lnTo>
                  <a:pt x="12" y="132"/>
                </a:lnTo>
                <a:lnTo>
                  <a:pt x="0" y="107"/>
                </a:lnTo>
                <a:lnTo>
                  <a:pt x="48" y="71"/>
                </a:lnTo>
                <a:lnTo>
                  <a:pt x="0" y="23"/>
                </a:lnTo>
                <a:lnTo>
                  <a:pt x="12" y="0"/>
                </a:lnTo>
                <a:close/>
              </a:path>
            </a:pathLst>
          </a:custGeom>
          <a:solidFill>
            <a:srgbClr val="0000DD"/>
          </a:solidFill>
          <a:ln w="19050">
            <a:solidFill>
              <a:srgbClr val="0000D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3" name="Freeform 80"/>
          <p:cNvSpPr>
            <a:spLocks/>
          </p:cNvSpPr>
          <p:nvPr/>
        </p:nvSpPr>
        <p:spPr bwMode="auto">
          <a:xfrm>
            <a:off x="5883276" y="3841749"/>
            <a:ext cx="190500" cy="209550"/>
          </a:xfrm>
          <a:custGeom>
            <a:avLst/>
            <a:gdLst>
              <a:gd name="T0" fmla="*/ 30241875 w 120"/>
              <a:gd name="T1" fmla="*/ 0 h 132"/>
              <a:gd name="T2" fmla="*/ 151209375 w 120"/>
              <a:gd name="T3" fmla="*/ 120967500 h 132"/>
              <a:gd name="T4" fmla="*/ 274697825 w 120"/>
              <a:gd name="T5" fmla="*/ 0 h 132"/>
              <a:gd name="T6" fmla="*/ 302418750 w 120"/>
              <a:gd name="T7" fmla="*/ 57964388 h 132"/>
              <a:gd name="T8" fmla="*/ 183972200 w 120"/>
              <a:gd name="T9" fmla="*/ 178931888 h 132"/>
              <a:gd name="T10" fmla="*/ 302418750 w 120"/>
              <a:gd name="T11" fmla="*/ 269657513 h 132"/>
              <a:gd name="T12" fmla="*/ 274697825 w 120"/>
              <a:gd name="T13" fmla="*/ 332660625 h 132"/>
              <a:gd name="T14" fmla="*/ 151209375 w 120"/>
              <a:gd name="T15" fmla="*/ 211693125 h 132"/>
              <a:gd name="T16" fmla="*/ 30241875 w 120"/>
              <a:gd name="T17" fmla="*/ 332660625 h 132"/>
              <a:gd name="T18" fmla="*/ 0 w 120"/>
              <a:gd name="T19" fmla="*/ 269657513 h 132"/>
              <a:gd name="T20" fmla="*/ 120967500 w 120"/>
              <a:gd name="T21" fmla="*/ 178931888 h 132"/>
              <a:gd name="T22" fmla="*/ 0 w 120"/>
              <a:gd name="T23" fmla="*/ 57964388 h 132"/>
              <a:gd name="T24" fmla="*/ 30241875 w 120"/>
              <a:gd name="T25" fmla="*/ 0 h 1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0" h="132">
                <a:moveTo>
                  <a:pt x="12" y="0"/>
                </a:moveTo>
                <a:lnTo>
                  <a:pt x="60" y="48"/>
                </a:lnTo>
                <a:lnTo>
                  <a:pt x="109" y="0"/>
                </a:lnTo>
                <a:lnTo>
                  <a:pt x="120" y="23"/>
                </a:lnTo>
                <a:lnTo>
                  <a:pt x="73" y="71"/>
                </a:lnTo>
                <a:lnTo>
                  <a:pt x="120" y="107"/>
                </a:lnTo>
                <a:lnTo>
                  <a:pt x="109" y="132"/>
                </a:lnTo>
                <a:lnTo>
                  <a:pt x="60" y="84"/>
                </a:lnTo>
                <a:lnTo>
                  <a:pt x="12" y="132"/>
                </a:lnTo>
                <a:lnTo>
                  <a:pt x="0" y="107"/>
                </a:lnTo>
                <a:lnTo>
                  <a:pt x="48" y="71"/>
                </a:lnTo>
                <a:lnTo>
                  <a:pt x="0" y="23"/>
                </a:lnTo>
                <a:lnTo>
                  <a:pt x="12" y="0"/>
                </a:lnTo>
                <a:close/>
              </a:path>
            </a:pathLst>
          </a:custGeom>
          <a:noFill/>
          <a:ln w="19050">
            <a:solidFill>
              <a:srgbClr val="0000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4" name="Freeform 81"/>
          <p:cNvSpPr>
            <a:spLocks/>
          </p:cNvSpPr>
          <p:nvPr/>
        </p:nvSpPr>
        <p:spPr bwMode="auto">
          <a:xfrm>
            <a:off x="6362701" y="4468812"/>
            <a:ext cx="190500" cy="212725"/>
          </a:xfrm>
          <a:custGeom>
            <a:avLst/>
            <a:gdLst>
              <a:gd name="T0" fmla="*/ 27722513 w 120"/>
              <a:gd name="T1" fmla="*/ 0 h 134"/>
              <a:gd name="T2" fmla="*/ 151209375 w 120"/>
              <a:gd name="T3" fmla="*/ 126007813 h 134"/>
              <a:gd name="T4" fmla="*/ 272176875 w 120"/>
              <a:gd name="T5" fmla="*/ 0 h 134"/>
              <a:gd name="T6" fmla="*/ 302418750 w 120"/>
              <a:gd name="T7" fmla="*/ 63004700 h 134"/>
              <a:gd name="T8" fmla="*/ 181451250 w 120"/>
              <a:gd name="T9" fmla="*/ 183972200 h 134"/>
              <a:gd name="T10" fmla="*/ 302418750 w 120"/>
              <a:gd name="T11" fmla="*/ 274697825 h 134"/>
              <a:gd name="T12" fmla="*/ 272176875 w 120"/>
              <a:gd name="T13" fmla="*/ 337700938 h 134"/>
              <a:gd name="T14" fmla="*/ 151209375 w 120"/>
              <a:gd name="T15" fmla="*/ 211693125 h 134"/>
              <a:gd name="T16" fmla="*/ 27722513 w 120"/>
              <a:gd name="T17" fmla="*/ 337700938 h 134"/>
              <a:gd name="T18" fmla="*/ 0 w 120"/>
              <a:gd name="T19" fmla="*/ 274697825 h 134"/>
              <a:gd name="T20" fmla="*/ 118448138 w 120"/>
              <a:gd name="T21" fmla="*/ 183972200 h 134"/>
              <a:gd name="T22" fmla="*/ 0 w 120"/>
              <a:gd name="T23" fmla="*/ 63004700 h 134"/>
              <a:gd name="T24" fmla="*/ 27722513 w 120"/>
              <a:gd name="T25" fmla="*/ 0 h 13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0" h="134">
                <a:moveTo>
                  <a:pt x="11" y="0"/>
                </a:moveTo>
                <a:lnTo>
                  <a:pt x="60" y="50"/>
                </a:lnTo>
                <a:lnTo>
                  <a:pt x="108" y="0"/>
                </a:lnTo>
                <a:lnTo>
                  <a:pt x="120" y="25"/>
                </a:lnTo>
                <a:lnTo>
                  <a:pt x="72" y="73"/>
                </a:lnTo>
                <a:lnTo>
                  <a:pt x="120" y="109"/>
                </a:lnTo>
                <a:lnTo>
                  <a:pt x="108" y="134"/>
                </a:lnTo>
                <a:lnTo>
                  <a:pt x="60" y="84"/>
                </a:lnTo>
                <a:lnTo>
                  <a:pt x="11" y="134"/>
                </a:lnTo>
                <a:lnTo>
                  <a:pt x="0" y="109"/>
                </a:lnTo>
                <a:lnTo>
                  <a:pt x="47" y="73"/>
                </a:lnTo>
                <a:lnTo>
                  <a:pt x="0" y="25"/>
                </a:lnTo>
                <a:lnTo>
                  <a:pt x="11" y="0"/>
                </a:lnTo>
                <a:close/>
              </a:path>
            </a:pathLst>
          </a:custGeom>
          <a:solidFill>
            <a:srgbClr val="0000DD"/>
          </a:solidFill>
          <a:ln w="19050">
            <a:solidFill>
              <a:srgbClr val="0000D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5" name="Freeform 82"/>
          <p:cNvSpPr>
            <a:spLocks/>
          </p:cNvSpPr>
          <p:nvPr/>
        </p:nvSpPr>
        <p:spPr bwMode="auto">
          <a:xfrm>
            <a:off x="6362701" y="4468812"/>
            <a:ext cx="190500" cy="212725"/>
          </a:xfrm>
          <a:custGeom>
            <a:avLst/>
            <a:gdLst>
              <a:gd name="T0" fmla="*/ 27722513 w 120"/>
              <a:gd name="T1" fmla="*/ 0 h 134"/>
              <a:gd name="T2" fmla="*/ 151209375 w 120"/>
              <a:gd name="T3" fmla="*/ 126007813 h 134"/>
              <a:gd name="T4" fmla="*/ 272176875 w 120"/>
              <a:gd name="T5" fmla="*/ 0 h 134"/>
              <a:gd name="T6" fmla="*/ 302418750 w 120"/>
              <a:gd name="T7" fmla="*/ 63004700 h 134"/>
              <a:gd name="T8" fmla="*/ 181451250 w 120"/>
              <a:gd name="T9" fmla="*/ 183972200 h 134"/>
              <a:gd name="T10" fmla="*/ 302418750 w 120"/>
              <a:gd name="T11" fmla="*/ 274697825 h 134"/>
              <a:gd name="T12" fmla="*/ 272176875 w 120"/>
              <a:gd name="T13" fmla="*/ 337700938 h 134"/>
              <a:gd name="T14" fmla="*/ 151209375 w 120"/>
              <a:gd name="T15" fmla="*/ 211693125 h 134"/>
              <a:gd name="T16" fmla="*/ 27722513 w 120"/>
              <a:gd name="T17" fmla="*/ 337700938 h 134"/>
              <a:gd name="T18" fmla="*/ 0 w 120"/>
              <a:gd name="T19" fmla="*/ 274697825 h 134"/>
              <a:gd name="T20" fmla="*/ 118448138 w 120"/>
              <a:gd name="T21" fmla="*/ 183972200 h 134"/>
              <a:gd name="T22" fmla="*/ 0 w 120"/>
              <a:gd name="T23" fmla="*/ 63004700 h 134"/>
              <a:gd name="T24" fmla="*/ 27722513 w 120"/>
              <a:gd name="T25" fmla="*/ 0 h 13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0" h="134">
                <a:moveTo>
                  <a:pt x="11" y="0"/>
                </a:moveTo>
                <a:lnTo>
                  <a:pt x="60" y="50"/>
                </a:lnTo>
                <a:lnTo>
                  <a:pt x="108" y="0"/>
                </a:lnTo>
                <a:lnTo>
                  <a:pt x="120" y="25"/>
                </a:lnTo>
                <a:lnTo>
                  <a:pt x="72" y="73"/>
                </a:lnTo>
                <a:lnTo>
                  <a:pt x="120" y="109"/>
                </a:lnTo>
                <a:lnTo>
                  <a:pt x="108" y="134"/>
                </a:lnTo>
                <a:lnTo>
                  <a:pt x="60" y="84"/>
                </a:lnTo>
                <a:lnTo>
                  <a:pt x="11" y="134"/>
                </a:lnTo>
                <a:lnTo>
                  <a:pt x="0" y="109"/>
                </a:lnTo>
                <a:lnTo>
                  <a:pt x="47" y="73"/>
                </a:lnTo>
                <a:lnTo>
                  <a:pt x="0" y="25"/>
                </a:lnTo>
                <a:lnTo>
                  <a:pt x="11" y="0"/>
                </a:lnTo>
                <a:close/>
              </a:path>
            </a:pathLst>
          </a:custGeom>
          <a:noFill/>
          <a:ln w="19050">
            <a:solidFill>
              <a:srgbClr val="0000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6" name="Freeform 83"/>
          <p:cNvSpPr>
            <a:spLocks/>
          </p:cNvSpPr>
          <p:nvPr/>
        </p:nvSpPr>
        <p:spPr bwMode="auto">
          <a:xfrm>
            <a:off x="6861176" y="4641849"/>
            <a:ext cx="190500" cy="209550"/>
          </a:xfrm>
          <a:custGeom>
            <a:avLst/>
            <a:gdLst>
              <a:gd name="T0" fmla="*/ 30241875 w 120"/>
              <a:gd name="T1" fmla="*/ 0 h 132"/>
              <a:gd name="T2" fmla="*/ 151209375 w 120"/>
              <a:gd name="T3" fmla="*/ 120967500 h 132"/>
              <a:gd name="T4" fmla="*/ 274697825 w 120"/>
              <a:gd name="T5" fmla="*/ 0 h 132"/>
              <a:gd name="T6" fmla="*/ 302418750 w 120"/>
              <a:gd name="T7" fmla="*/ 63004700 h 132"/>
              <a:gd name="T8" fmla="*/ 183972200 w 120"/>
              <a:gd name="T9" fmla="*/ 181451250 h 132"/>
              <a:gd name="T10" fmla="*/ 302418750 w 120"/>
              <a:gd name="T11" fmla="*/ 274697825 h 132"/>
              <a:gd name="T12" fmla="*/ 274697825 w 120"/>
              <a:gd name="T13" fmla="*/ 332660625 h 132"/>
              <a:gd name="T14" fmla="*/ 151209375 w 120"/>
              <a:gd name="T15" fmla="*/ 211693125 h 132"/>
              <a:gd name="T16" fmla="*/ 30241875 w 120"/>
              <a:gd name="T17" fmla="*/ 332660625 h 132"/>
              <a:gd name="T18" fmla="*/ 0 w 120"/>
              <a:gd name="T19" fmla="*/ 274697825 h 132"/>
              <a:gd name="T20" fmla="*/ 120967500 w 120"/>
              <a:gd name="T21" fmla="*/ 181451250 h 132"/>
              <a:gd name="T22" fmla="*/ 0 w 120"/>
              <a:gd name="T23" fmla="*/ 63004700 h 132"/>
              <a:gd name="T24" fmla="*/ 30241875 w 120"/>
              <a:gd name="T25" fmla="*/ 0 h 1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0" h="132">
                <a:moveTo>
                  <a:pt x="12" y="0"/>
                </a:moveTo>
                <a:lnTo>
                  <a:pt x="60" y="48"/>
                </a:lnTo>
                <a:lnTo>
                  <a:pt x="109" y="0"/>
                </a:lnTo>
                <a:lnTo>
                  <a:pt x="120" y="25"/>
                </a:lnTo>
                <a:lnTo>
                  <a:pt x="73" y="72"/>
                </a:lnTo>
                <a:lnTo>
                  <a:pt x="120" y="109"/>
                </a:lnTo>
                <a:lnTo>
                  <a:pt x="109" y="132"/>
                </a:lnTo>
                <a:lnTo>
                  <a:pt x="60" y="84"/>
                </a:lnTo>
                <a:lnTo>
                  <a:pt x="12" y="132"/>
                </a:lnTo>
                <a:lnTo>
                  <a:pt x="0" y="109"/>
                </a:lnTo>
                <a:lnTo>
                  <a:pt x="48" y="72"/>
                </a:lnTo>
                <a:lnTo>
                  <a:pt x="0" y="25"/>
                </a:lnTo>
                <a:lnTo>
                  <a:pt x="12" y="0"/>
                </a:lnTo>
                <a:close/>
              </a:path>
            </a:pathLst>
          </a:custGeom>
          <a:solidFill>
            <a:srgbClr val="0000DD"/>
          </a:solidFill>
          <a:ln w="19050">
            <a:solidFill>
              <a:srgbClr val="0000D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7" name="Freeform 84"/>
          <p:cNvSpPr>
            <a:spLocks/>
          </p:cNvSpPr>
          <p:nvPr/>
        </p:nvSpPr>
        <p:spPr bwMode="auto">
          <a:xfrm>
            <a:off x="6861176" y="4641849"/>
            <a:ext cx="190500" cy="209550"/>
          </a:xfrm>
          <a:custGeom>
            <a:avLst/>
            <a:gdLst>
              <a:gd name="T0" fmla="*/ 30241875 w 120"/>
              <a:gd name="T1" fmla="*/ 0 h 132"/>
              <a:gd name="T2" fmla="*/ 151209375 w 120"/>
              <a:gd name="T3" fmla="*/ 120967500 h 132"/>
              <a:gd name="T4" fmla="*/ 274697825 w 120"/>
              <a:gd name="T5" fmla="*/ 0 h 132"/>
              <a:gd name="T6" fmla="*/ 302418750 w 120"/>
              <a:gd name="T7" fmla="*/ 63004700 h 132"/>
              <a:gd name="T8" fmla="*/ 183972200 w 120"/>
              <a:gd name="T9" fmla="*/ 181451250 h 132"/>
              <a:gd name="T10" fmla="*/ 302418750 w 120"/>
              <a:gd name="T11" fmla="*/ 274697825 h 132"/>
              <a:gd name="T12" fmla="*/ 274697825 w 120"/>
              <a:gd name="T13" fmla="*/ 332660625 h 132"/>
              <a:gd name="T14" fmla="*/ 151209375 w 120"/>
              <a:gd name="T15" fmla="*/ 211693125 h 132"/>
              <a:gd name="T16" fmla="*/ 30241875 w 120"/>
              <a:gd name="T17" fmla="*/ 332660625 h 132"/>
              <a:gd name="T18" fmla="*/ 0 w 120"/>
              <a:gd name="T19" fmla="*/ 274697825 h 132"/>
              <a:gd name="T20" fmla="*/ 120967500 w 120"/>
              <a:gd name="T21" fmla="*/ 181451250 h 132"/>
              <a:gd name="T22" fmla="*/ 0 w 120"/>
              <a:gd name="T23" fmla="*/ 63004700 h 132"/>
              <a:gd name="T24" fmla="*/ 30241875 w 120"/>
              <a:gd name="T25" fmla="*/ 0 h 1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0" h="132">
                <a:moveTo>
                  <a:pt x="12" y="0"/>
                </a:moveTo>
                <a:lnTo>
                  <a:pt x="60" y="48"/>
                </a:lnTo>
                <a:lnTo>
                  <a:pt x="109" y="0"/>
                </a:lnTo>
                <a:lnTo>
                  <a:pt x="120" y="25"/>
                </a:lnTo>
                <a:lnTo>
                  <a:pt x="73" y="72"/>
                </a:lnTo>
                <a:lnTo>
                  <a:pt x="120" y="109"/>
                </a:lnTo>
                <a:lnTo>
                  <a:pt x="109" y="132"/>
                </a:lnTo>
                <a:lnTo>
                  <a:pt x="60" y="84"/>
                </a:lnTo>
                <a:lnTo>
                  <a:pt x="12" y="132"/>
                </a:lnTo>
                <a:lnTo>
                  <a:pt x="0" y="109"/>
                </a:lnTo>
                <a:lnTo>
                  <a:pt x="48" y="72"/>
                </a:lnTo>
                <a:lnTo>
                  <a:pt x="0" y="25"/>
                </a:lnTo>
                <a:lnTo>
                  <a:pt x="12" y="0"/>
                </a:lnTo>
                <a:close/>
              </a:path>
            </a:pathLst>
          </a:custGeom>
          <a:noFill/>
          <a:ln w="19050">
            <a:solidFill>
              <a:srgbClr val="0000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68" name="Freeform 85"/>
          <p:cNvSpPr>
            <a:spLocks/>
          </p:cNvSpPr>
          <p:nvPr/>
        </p:nvSpPr>
        <p:spPr bwMode="auto">
          <a:xfrm>
            <a:off x="7148513" y="4929187"/>
            <a:ext cx="192088" cy="209550"/>
          </a:xfrm>
          <a:custGeom>
            <a:avLst/>
            <a:gdLst>
              <a:gd name="T0" fmla="*/ 30241954 w 121"/>
              <a:gd name="T1" fmla="*/ 0 h 132"/>
              <a:gd name="T2" fmla="*/ 151209769 w 121"/>
              <a:gd name="T3" fmla="*/ 120967500 h 132"/>
              <a:gd name="T4" fmla="*/ 274698540 w 121"/>
              <a:gd name="T5" fmla="*/ 0 h 132"/>
              <a:gd name="T6" fmla="*/ 304940494 w 121"/>
              <a:gd name="T7" fmla="*/ 57964388 h 132"/>
              <a:gd name="T8" fmla="*/ 183972679 w 121"/>
              <a:gd name="T9" fmla="*/ 178931888 h 132"/>
              <a:gd name="T10" fmla="*/ 304940494 w 121"/>
              <a:gd name="T11" fmla="*/ 269657513 h 132"/>
              <a:gd name="T12" fmla="*/ 274698540 w 121"/>
              <a:gd name="T13" fmla="*/ 332660625 h 132"/>
              <a:gd name="T14" fmla="*/ 151209769 w 121"/>
              <a:gd name="T15" fmla="*/ 211693125 h 132"/>
              <a:gd name="T16" fmla="*/ 30241954 w 121"/>
              <a:gd name="T17" fmla="*/ 332660625 h 132"/>
              <a:gd name="T18" fmla="*/ 0 w 121"/>
              <a:gd name="T19" fmla="*/ 269657513 h 132"/>
              <a:gd name="T20" fmla="*/ 120967815 w 121"/>
              <a:gd name="T21" fmla="*/ 178931888 h 132"/>
              <a:gd name="T22" fmla="*/ 0 w 121"/>
              <a:gd name="T23" fmla="*/ 57964388 h 132"/>
              <a:gd name="T24" fmla="*/ 30241954 w 121"/>
              <a:gd name="T25" fmla="*/ 0 h 1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1" h="132">
                <a:moveTo>
                  <a:pt x="12" y="0"/>
                </a:moveTo>
                <a:lnTo>
                  <a:pt x="60" y="48"/>
                </a:lnTo>
                <a:lnTo>
                  <a:pt x="109" y="0"/>
                </a:lnTo>
                <a:lnTo>
                  <a:pt x="121" y="23"/>
                </a:lnTo>
                <a:lnTo>
                  <a:pt x="73" y="71"/>
                </a:lnTo>
                <a:lnTo>
                  <a:pt x="121" y="107"/>
                </a:lnTo>
                <a:lnTo>
                  <a:pt x="109" y="132"/>
                </a:lnTo>
                <a:lnTo>
                  <a:pt x="60" y="84"/>
                </a:lnTo>
                <a:lnTo>
                  <a:pt x="12" y="132"/>
                </a:lnTo>
                <a:lnTo>
                  <a:pt x="0" y="107"/>
                </a:lnTo>
                <a:lnTo>
                  <a:pt x="48" y="71"/>
                </a:lnTo>
                <a:lnTo>
                  <a:pt x="0" y="23"/>
                </a:lnTo>
                <a:lnTo>
                  <a:pt x="12" y="0"/>
                </a:lnTo>
                <a:close/>
              </a:path>
            </a:pathLst>
          </a:custGeom>
          <a:solidFill>
            <a:srgbClr val="0000DD"/>
          </a:solidFill>
          <a:ln w="19050">
            <a:solidFill>
              <a:srgbClr val="0000D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69" name="Freeform 86"/>
          <p:cNvSpPr>
            <a:spLocks/>
          </p:cNvSpPr>
          <p:nvPr/>
        </p:nvSpPr>
        <p:spPr bwMode="auto">
          <a:xfrm>
            <a:off x="7148513" y="4929187"/>
            <a:ext cx="192088" cy="209550"/>
          </a:xfrm>
          <a:custGeom>
            <a:avLst/>
            <a:gdLst>
              <a:gd name="T0" fmla="*/ 30241954 w 121"/>
              <a:gd name="T1" fmla="*/ 0 h 132"/>
              <a:gd name="T2" fmla="*/ 151209769 w 121"/>
              <a:gd name="T3" fmla="*/ 120967500 h 132"/>
              <a:gd name="T4" fmla="*/ 274698540 w 121"/>
              <a:gd name="T5" fmla="*/ 0 h 132"/>
              <a:gd name="T6" fmla="*/ 304940494 w 121"/>
              <a:gd name="T7" fmla="*/ 57964388 h 132"/>
              <a:gd name="T8" fmla="*/ 183972679 w 121"/>
              <a:gd name="T9" fmla="*/ 178931888 h 132"/>
              <a:gd name="T10" fmla="*/ 304940494 w 121"/>
              <a:gd name="T11" fmla="*/ 269657513 h 132"/>
              <a:gd name="T12" fmla="*/ 274698540 w 121"/>
              <a:gd name="T13" fmla="*/ 332660625 h 132"/>
              <a:gd name="T14" fmla="*/ 151209769 w 121"/>
              <a:gd name="T15" fmla="*/ 211693125 h 132"/>
              <a:gd name="T16" fmla="*/ 30241954 w 121"/>
              <a:gd name="T17" fmla="*/ 332660625 h 132"/>
              <a:gd name="T18" fmla="*/ 0 w 121"/>
              <a:gd name="T19" fmla="*/ 269657513 h 132"/>
              <a:gd name="T20" fmla="*/ 120967815 w 121"/>
              <a:gd name="T21" fmla="*/ 178931888 h 132"/>
              <a:gd name="T22" fmla="*/ 0 w 121"/>
              <a:gd name="T23" fmla="*/ 57964388 h 132"/>
              <a:gd name="T24" fmla="*/ 30241954 w 121"/>
              <a:gd name="T25" fmla="*/ 0 h 13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1" h="132">
                <a:moveTo>
                  <a:pt x="12" y="0"/>
                </a:moveTo>
                <a:lnTo>
                  <a:pt x="60" y="48"/>
                </a:lnTo>
                <a:lnTo>
                  <a:pt x="109" y="0"/>
                </a:lnTo>
                <a:lnTo>
                  <a:pt x="121" y="23"/>
                </a:lnTo>
                <a:lnTo>
                  <a:pt x="73" y="71"/>
                </a:lnTo>
                <a:lnTo>
                  <a:pt x="121" y="107"/>
                </a:lnTo>
                <a:lnTo>
                  <a:pt x="109" y="132"/>
                </a:lnTo>
                <a:lnTo>
                  <a:pt x="60" y="84"/>
                </a:lnTo>
                <a:lnTo>
                  <a:pt x="12" y="132"/>
                </a:lnTo>
                <a:lnTo>
                  <a:pt x="0" y="107"/>
                </a:lnTo>
                <a:lnTo>
                  <a:pt x="48" y="71"/>
                </a:lnTo>
                <a:lnTo>
                  <a:pt x="0" y="23"/>
                </a:lnTo>
                <a:lnTo>
                  <a:pt x="12" y="0"/>
                </a:lnTo>
                <a:close/>
              </a:path>
            </a:pathLst>
          </a:custGeom>
          <a:noFill/>
          <a:ln w="19050">
            <a:solidFill>
              <a:srgbClr val="0000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0" name="Freeform 87"/>
          <p:cNvSpPr>
            <a:spLocks/>
          </p:cNvSpPr>
          <p:nvPr/>
        </p:nvSpPr>
        <p:spPr bwMode="auto">
          <a:xfrm>
            <a:off x="2427288" y="2960687"/>
            <a:ext cx="638175" cy="455612"/>
          </a:xfrm>
          <a:custGeom>
            <a:avLst/>
            <a:gdLst>
              <a:gd name="T0" fmla="*/ 0 w 402"/>
              <a:gd name="T1" fmla="*/ 723283256 h 287"/>
              <a:gd name="T2" fmla="*/ 176410938 w 402"/>
              <a:gd name="T3" fmla="*/ 355340848 h 287"/>
              <a:gd name="T4" fmla="*/ 352821875 w 402"/>
              <a:gd name="T5" fmla="*/ 178930104 h 287"/>
              <a:gd name="T6" fmla="*/ 751006563 w 402"/>
              <a:gd name="T7" fmla="*/ 27720895 h 287"/>
              <a:gd name="T8" fmla="*/ 1013102813 w 402"/>
              <a:gd name="T9" fmla="*/ 17640281 h 2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2" h="287">
                <a:moveTo>
                  <a:pt x="0" y="287"/>
                </a:moveTo>
                <a:cubicBezTo>
                  <a:pt x="23" y="232"/>
                  <a:pt x="47" y="177"/>
                  <a:pt x="70" y="141"/>
                </a:cubicBezTo>
                <a:cubicBezTo>
                  <a:pt x="93" y="105"/>
                  <a:pt x="102" y="93"/>
                  <a:pt x="140" y="71"/>
                </a:cubicBezTo>
                <a:cubicBezTo>
                  <a:pt x="178" y="49"/>
                  <a:pt x="254" y="22"/>
                  <a:pt x="298" y="11"/>
                </a:cubicBezTo>
                <a:cubicBezTo>
                  <a:pt x="342" y="0"/>
                  <a:pt x="372" y="3"/>
                  <a:pt x="402" y="7"/>
                </a:cubicBezTo>
              </a:path>
            </a:pathLst>
          </a:custGeom>
          <a:noFill/>
          <a:ln w="38100" cap="flat" cmpd="sng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1" name="Freeform 88"/>
          <p:cNvSpPr>
            <a:spLocks/>
          </p:cNvSpPr>
          <p:nvPr/>
        </p:nvSpPr>
        <p:spPr bwMode="auto">
          <a:xfrm rot="10366541">
            <a:off x="1465263" y="5310187"/>
            <a:ext cx="649288" cy="388937"/>
          </a:xfrm>
          <a:custGeom>
            <a:avLst/>
            <a:gdLst>
              <a:gd name="T0" fmla="*/ 0 w 402"/>
              <a:gd name="T1" fmla="*/ 527080104 h 287"/>
              <a:gd name="T2" fmla="*/ 182608212 w 402"/>
              <a:gd name="T3" fmla="*/ 258949376 h 287"/>
              <a:gd name="T4" fmla="*/ 365216424 w 402"/>
              <a:gd name="T5" fmla="*/ 130392823 h 287"/>
              <a:gd name="T6" fmla="*/ 777389938 w 402"/>
              <a:gd name="T7" fmla="*/ 20201686 h 287"/>
              <a:gd name="T8" fmla="*/ 1048693798 w 402"/>
              <a:gd name="T9" fmla="*/ 12855249 h 2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2" h="287">
                <a:moveTo>
                  <a:pt x="0" y="287"/>
                </a:moveTo>
                <a:cubicBezTo>
                  <a:pt x="23" y="232"/>
                  <a:pt x="47" y="177"/>
                  <a:pt x="70" y="141"/>
                </a:cubicBezTo>
                <a:cubicBezTo>
                  <a:pt x="93" y="105"/>
                  <a:pt x="102" y="93"/>
                  <a:pt x="140" y="71"/>
                </a:cubicBezTo>
                <a:cubicBezTo>
                  <a:pt x="178" y="49"/>
                  <a:pt x="254" y="22"/>
                  <a:pt x="298" y="11"/>
                </a:cubicBezTo>
                <a:cubicBezTo>
                  <a:pt x="342" y="0"/>
                  <a:pt x="372" y="3"/>
                  <a:pt x="402" y="7"/>
                </a:cubicBezTo>
              </a:path>
            </a:pathLst>
          </a:custGeom>
          <a:noFill/>
          <a:ln w="38100" cap="flat" cmpd="sng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92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427163" y="1641475"/>
          <a:ext cx="6096000" cy="222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Equation" r:id="rId3" imgW="660113" imgH="241195" progId="Equation.3">
                  <p:embed/>
                </p:oleObj>
              </mc:Choice>
              <mc:Fallback>
                <p:oleObj name="Equation" r:id="rId3" imgW="66011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63" y="1641475"/>
                        <a:ext cx="6096000" cy="222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2206625" y="3395663"/>
            <a:ext cx="0" cy="930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613033" y="4335463"/>
            <a:ext cx="11278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dirty="0" err="1" smtClean="0">
                <a:solidFill>
                  <a:schemeClr val="tx1"/>
                </a:solidFill>
                <a:latin typeface="+mn-lt"/>
              </a:rPr>
              <a:t>Loop</a:t>
            </a:r>
            <a:r>
              <a:rPr lang="fr-FR" dirty="0" smtClean="0">
                <a:solidFill>
                  <a:schemeClr val="tx1"/>
                </a:solidFill>
                <a:latin typeface="+mn-lt"/>
              </a:rPr>
              <a:t> area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606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Stress-</a:t>
            </a:r>
            <a:r>
              <a:rPr lang="fr-FR" dirty="0" err="1"/>
              <a:t>strain</a:t>
            </a:r>
            <a:r>
              <a:rPr lang="fr-FR" dirty="0"/>
              <a:t> </a:t>
            </a:r>
            <a:r>
              <a:rPr lang="fr-FR" dirty="0" err="1"/>
              <a:t>behaviour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monotonic</a:t>
            </a:r>
            <a:r>
              <a:rPr lang="fr-FR" dirty="0"/>
              <a:t> </a:t>
            </a:r>
            <a:r>
              <a:rPr lang="fr-FR" dirty="0" err="1"/>
              <a:t>tensile</a:t>
            </a:r>
            <a:r>
              <a:rPr lang="fr-FR" dirty="0"/>
              <a:t> </a:t>
            </a:r>
            <a:r>
              <a:rPr lang="fr-FR" dirty="0" err="1"/>
              <a:t>loading</a:t>
            </a:r>
            <a:endParaRPr lang="fr-FR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759450" y="2906067"/>
            <a:ext cx="30049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Ramberg-Osgood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law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:</a:t>
            </a:r>
            <a:endParaRPr lang="fr-FR" sz="24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6121400" y="3378200"/>
          <a:ext cx="21717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4" name="Équation" r:id="rId3" imgW="2171700" imgH="1104900" progId="Equation.3">
                  <p:embed/>
                </p:oleObj>
              </mc:Choice>
              <mc:Fallback>
                <p:oleObj name="Équation" r:id="rId3" imgW="2171700" imgH="1104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1400" y="3378200"/>
                        <a:ext cx="2171700" cy="11049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295275" y="1265238"/>
          <a:ext cx="5859463" cy="48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5" name="Image" r:id="rId5" imgW="5858256" imgH="4885944" progId="Word.Picture.8">
                  <p:embed/>
                </p:oleObj>
              </mc:Choice>
              <mc:Fallback>
                <p:oleObj name="Image" r:id="rId5" imgW="5858256" imgH="488594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" y="1265238"/>
                        <a:ext cx="5859463" cy="488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820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Cyclic</a:t>
            </a:r>
            <a:r>
              <a:rPr lang="fr-FR" dirty="0" smtClean="0"/>
              <a:t> </a:t>
            </a:r>
            <a:r>
              <a:rPr lang="fr-FR" dirty="0" err="1" smtClean="0"/>
              <a:t>deformation</a:t>
            </a:r>
            <a:r>
              <a:rPr lang="fr-FR" dirty="0" smtClean="0"/>
              <a:t> test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1027" descr="Dsc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1601788"/>
            <a:ext cx="3225800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28" descr="Dsc00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589088"/>
            <a:ext cx="3244850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3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Hysteresis</a:t>
            </a:r>
            <a:r>
              <a:rPr lang="fr-FR" dirty="0"/>
              <a:t> </a:t>
            </a:r>
            <a:r>
              <a:rPr lang="fr-FR" dirty="0" err="1"/>
              <a:t>Loops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5" name="Group 1026"/>
          <p:cNvGrpSpPr>
            <a:grpSpLocks/>
          </p:cNvGrpSpPr>
          <p:nvPr/>
        </p:nvGrpSpPr>
        <p:grpSpPr bwMode="auto">
          <a:xfrm>
            <a:off x="2751138" y="1435894"/>
            <a:ext cx="4545012" cy="4200525"/>
            <a:chOff x="1707" y="1027"/>
            <a:chExt cx="2863" cy="2646"/>
          </a:xfrm>
        </p:grpSpPr>
        <p:sp>
          <p:nvSpPr>
            <p:cNvPr id="6" name="Freeform 1027"/>
            <p:cNvSpPr>
              <a:spLocks/>
            </p:cNvSpPr>
            <p:nvPr/>
          </p:nvSpPr>
          <p:spPr bwMode="auto">
            <a:xfrm>
              <a:off x="2711" y="1027"/>
              <a:ext cx="1859" cy="2646"/>
            </a:xfrm>
            <a:custGeom>
              <a:avLst/>
              <a:gdLst>
                <a:gd name="T0" fmla="*/ 0 w 1859"/>
                <a:gd name="T1" fmla="*/ 2646 h 2646"/>
                <a:gd name="T2" fmla="*/ 198 w 1859"/>
                <a:gd name="T3" fmla="*/ 1882 h 2646"/>
                <a:gd name="T4" fmla="*/ 560 w 1859"/>
                <a:gd name="T5" fmla="*/ 567 h 2646"/>
                <a:gd name="T6" fmla="*/ 808 w 1859"/>
                <a:gd name="T7" fmla="*/ 311 h 2646"/>
                <a:gd name="T8" fmla="*/ 985 w 1859"/>
                <a:gd name="T9" fmla="*/ 245 h 2646"/>
                <a:gd name="T10" fmla="*/ 1348 w 1859"/>
                <a:gd name="T11" fmla="*/ 119 h 2646"/>
                <a:gd name="T12" fmla="*/ 1859 w 1859"/>
                <a:gd name="T13" fmla="*/ 0 h 26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59" h="2646">
                  <a:moveTo>
                    <a:pt x="0" y="2646"/>
                  </a:moveTo>
                  <a:cubicBezTo>
                    <a:pt x="62" y="2412"/>
                    <a:pt x="105" y="2229"/>
                    <a:pt x="198" y="1882"/>
                  </a:cubicBezTo>
                  <a:cubicBezTo>
                    <a:pt x="291" y="1535"/>
                    <a:pt x="458" y="829"/>
                    <a:pt x="560" y="567"/>
                  </a:cubicBezTo>
                  <a:cubicBezTo>
                    <a:pt x="634" y="345"/>
                    <a:pt x="738" y="348"/>
                    <a:pt x="808" y="311"/>
                  </a:cubicBezTo>
                  <a:cubicBezTo>
                    <a:pt x="878" y="274"/>
                    <a:pt x="895" y="277"/>
                    <a:pt x="985" y="245"/>
                  </a:cubicBezTo>
                  <a:cubicBezTo>
                    <a:pt x="1075" y="213"/>
                    <a:pt x="1207" y="155"/>
                    <a:pt x="1348" y="119"/>
                  </a:cubicBezTo>
                  <a:cubicBezTo>
                    <a:pt x="1489" y="83"/>
                    <a:pt x="1811" y="7"/>
                    <a:pt x="1859" y="0"/>
                  </a:cubicBez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Line 1028"/>
            <p:cNvSpPr>
              <a:spLocks noChangeShapeType="1"/>
            </p:cNvSpPr>
            <p:nvPr/>
          </p:nvSpPr>
          <p:spPr bwMode="auto">
            <a:xfrm flipV="1">
              <a:off x="1707" y="2011"/>
              <a:ext cx="501" cy="97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8" name="Group 1029"/>
          <p:cNvGrpSpPr>
            <a:grpSpLocks/>
          </p:cNvGrpSpPr>
          <p:nvPr/>
        </p:nvGrpSpPr>
        <p:grpSpPr bwMode="auto">
          <a:xfrm>
            <a:off x="2657475" y="1323181"/>
            <a:ext cx="355600" cy="2017713"/>
            <a:chOff x="925" y="969"/>
            <a:chExt cx="224" cy="893"/>
          </a:xfrm>
        </p:grpSpPr>
        <p:sp>
          <p:nvSpPr>
            <p:cNvPr id="9" name="Rectangle 1030"/>
            <p:cNvSpPr>
              <a:spLocks noChangeArrowheads="1"/>
            </p:cNvSpPr>
            <p:nvPr/>
          </p:nvSpPr>
          <p:spPr bwMode="auto">
            <a:xfrm>
              <a:off x="926" y="969"/>
              <a:ext cx="223" cy="174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" name="Rectangle 1031"/>
            <p:cNvSpPr>
              <a:spLocks noChangeArrowheads="1"/>
            </p:cNvSpPr>
            <p:nvPr/>
          </p:nvSpPr>
          <p:spPr bwMode="auto">
            <a:xfrm>
              <a:off x="925" y="1688"/>
              <a:ext cx="223" cy="174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" name="Rectangle 1032"/>
            <p:cNvSpPr>
              <a:spLocks noChangeArrowheads="1"/>
            </p:cNvSpPr>
            <p:nvPr/>
          </p:nvSpPr>
          <p:spPr bwMode="auto">
            <a:xfrm>
              <a:off x="975" y="1143"/>
              <a:ext cx="123" cy="545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</p:grpSp>
      <p:sp>
        <p:nvSpPr>
          <p:cNvPr id="12" name="Line 1033"/>
          <p:cNvSpPr>
            <a:spLocks noChangeShapeType="1"/>
          </p:cNvSpPr>
          <p:nvPr/>
        </p:nvSpPr>
        <p:spPr bwMode="auto">
          <a:xfrm flipV="1">
            <a:off x="1516063" y="2807494"/>
            <a:ext cx="12700" cy="20478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Line 1034"/>
          <p:cNvSpPr>
            <a:spLocks noChangeShapeType="1"/>
          </p:cNvSpPr>
          <p:nvPr/>
        </p:nvSpPr>
        <p:spPr bwMode="auto">
          <a:xfrm>
            <a:off x="1528763" y="3890169"/>
            <a:ext cx="233521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" name="Line 1035"/>
          <p:cNvSpPr>
            <a:spLocks noChangeShapeType="1"/>
          </p:cNvSpPr>
          <p:nvPr/>
        </p:nvSpPr>
        <p:spPr bwMode="auto">
          <a:xfrm flipV="1">
            <a:off x="5791200" y="1485106"/>
            <a:ext cx="0" cy="21399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5" name="Line 1036"/>
          <p:cNvSpPr>
            <a:spLocks noChangeShapeType="1"/>
          </p:cNvSpPr>
          <p:nvPr/>
        </p:nvSpPr>
        <p:spPr bwMode="auto">
          <a:xfrm>
            <a:off x="5791200" y="3625056"/>
            <a:ext cx="23352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Line 1037"/>
          <p:cNvSpPr>
            <a:spLocks noChangeShapeType="1"/>
          </p:cNvSpPr>
          <p:nvPr/>
        </p:nvSpPr>
        <p:spPr bwMode="auto">
          <a:xfrm>
            <a:off x="4354513" y="3598069"/>
            <a:ext cx="1447800" cy="14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" name="Line 1038"/>
          <p:cNvSpPr>
            <a:spLocks noChangeShapeType="1"/>
          </p:cNvSpPr>
          <p:nvPr/>
        </p:nvSpPr>
        <p:spPr bwMode="auto">
          <a:xfrm>
            <a:off x="7305675" y="1405731"/>
            <a:ext cx="0" cy="22272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" name="Line 1039"/>
          <p:cNvSpPr>
            <a:spLocks noChangeShapeType="1"/>
          </p:cNvSpPr>
          <p:nvPr/>
        </p:nvSpPr>
        <p:spPr bwMode="auto">
          <a:xfrm>
            <a:off x="4352925" y="3632994"/>
            <a:ext cx="0" cy="20050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9" name="Text Box 1040"/>
          <p:cNvSpPr txBox="1">
            <a:spLocks noChangeArrowheads="1"/>
          </p:cNvSpPr>
          <p:nvPr/>
        </p:nvSpPr>
        <p:spPr bwMode="auto">
          <a:xfrm>
            <a:off x="1412875" y="5749131"/>
            <a:ext cx="1957331" cy="46166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l"/>
            <a:r>
              <a:rPr lang="fr-FR" sz="2400" dirty="0" smtClean="0">
                <a:solidFill>
                  <a:schemeClr val="tx1"/>
                </a:solidFill>
                <a:latin typeface="+mn-lt"/>
              </a:rPr>
              <a:t>Control Signal</a:t>
            </a:r>
            <a:endParaRPr lang="fr-FR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Line 1041"/>
          <p:cNvSpPr>
            <a:spLocks noChangeShapeType="1"/>
          </p:cNvSpPr>
          <p:nvPr/>
        </p:nvSpPr>
        <p:spPr bwMode="auto">
          <a:xfrm>
            <a:off x="4006850" y="1175544"/>
            <a:ext cx="0" cy="5305425"/>
          </a:xfrm>
          <a:prstGeom prst="line">
            <a:avLst/>
          </a:prstGeom>
          <a:noFill/>
          <a:ln w="9525">
            <a:solidFill>
              <a:srgbClr val="000000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Text Box 1042"/>
          <p:cNvSpPr txBox="1">
            <a:spLocks noChangeArrowheads="1"/>
          </p:cNvSpPr>
          <p:nvPr/>
        </p:nvSpPr>
        <p:spPr bwMode="auto">
          <a:xfrm>
            <a:off x="5854700" y="5782469"/>
            <a:ext cx="2502095" cy="46166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l"/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Material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response</a:t>
            </a:r>
            <a:endParaRPr lang="fr-FR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Text Box 1043"/>
          <p:cNvSpPr txBox="1">
            <a:spLocks noChangeArrowheads="1"/>
          </p:cNvSpPr>
          <p:nvPr/>
        </p:nvSpPr>
        <p:spPr bwMode="auto">
          <a:xfrm>
            <a:off x="1476375" y="2474119"/>
            <a:ext cx="3882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l"/>
            <a:r>
              <a:rPr lang="fr-FR" sz="240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</a:t>
            </a:r>
            <a:r>
              <a:rPr lang="fr-FR" sz="2400" baseline="-25000" dirty="0" smtClean="0">
                <a:solidFill>
                  <a:schemeClr val="tx1"/>
                </a:solidFill>
                <a:latin typeface="+mn-lt"/>
              </a:rPr>
              <a:t>t</a:t>
            </a:r>
            <a:endParaRPr lang="fr-FR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Text Box 1044"/>
          <p:cNvSpPr txBox="1">
            <a:spLocks noChangeArrowheads="1"/>
          </p:cNvSpPr>
          <p:nvPr/>
        </p:nvSpPr>
        <p:spPr bwMode="auto">
          <a:xfrm>
            <a:off x="3441700" y="3442494"/>
            <a:ext cx="2920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l"/>
            <a:r>
              <a:rPr lang="fr-FR" sz="2400">
                <a:solidFill>
                  <a:schemeClr val="tx1"/>
                </a:solidFill>
                <a:latin typeface="+mn-lt"/>
              </a:rPr>
              <a:t>t</a:t>
            </a:r>
            <a:endParaRPr lang="fr-FR" sz="12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Line 1045"/>
          <p:cNvSpPr>
            <a:spLocks noChangeShapeType="1"/>
          </p:cNvSpPr>
          <p:nvPr/>
        </p:nvSpPr>
        <p:spPr bwMode="auto">
          <a:xfrm>
            <a:off x="1109663" y="3012281"/>
            <a:ext cx="26749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Line 1046"/>
          <p:cNvSpPr>
            <a:spLocks noChangeShapeType="1"/>
          </p:cNvSpPr>
          <p:nvPr/>
        </p:nvSpPr>
        <p:spPr bwMode="auto">
          <a:xfrm>
            <a:off x="1222375" y="4547394"/>
            <a:ext cx="26749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Text Box 1047"/>
          <p:cNvSpPr txBox="1">
            <a:spLocks noChangeArrowheads="1"/>
          </p:cNvSpPr>
          <p:nvPr/>
        </p:nvSpPr>
        <p:spPr bwMode="auto">
          <a:xfrm>
            <a:off x="833438" y="2713831"/>
            <a:ext cx="319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l"/>
            <a:r>
              <a:rPr lang="fr-FR" sz="2400" dirty="0" smtClean="0">
                <a:solidFill>
                  <a:schemeClr val="tx1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</a:t>
            </a:r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 Box 1048"/>
          <p:cNvSpPr txBox="1">
            <a:spLocks noChangeArrowheads="1"/>
          </p:cNvSpPr>
          <p:nvPr/>
        </p:nvSpPr>
        <p:spPr bwMode="auto">
          <a:xfrm>
            <a:off x="595313" y="4314031"/>
            <a:ext cx="6399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- </a:t>
            </a:r>
            <a:r>
              <a:rPr lang="fr-FR" sz="2400" dirty="0" smtClean="0">
                <a:solidFill>
                  <a:schemeClr val="tx1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</a:t>
            </a:r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Text Box 1049"/>
          <p:cNvSpPr txBox="1">
            <a:spLocks noChangeArrowheads="1"/>
          </p:cNvSpPr>
          <p:nvPr/>
        </p:nvSpPr>
        <p:spPr bwMode="auto">
          <a:xfrm>
            <a:off x="4110038" y="3056731"/>
            <a:ext cx="5068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 dirty="0" smtClean="0">
                <a:solidFill>
                  <a:schemeClr val="tx1"/>
                </a:solidFill>
              </a:rPr>
              <a:t>-</a:t>
            </a:r>
            <a:r>
              <a:rPr lang="fr-FR" sz="2400" dirty="0">
                <a:solidFill>
                  <a:schemeClr val="tx1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</a:t>
            </a:r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Line 1050"/>
          <p:cNvSpPr>
            <a:spLocks noChangeShapeType="1"/>
          </p:cNvSpPr>
          <p:nvPr/>
        </p:nvSpPr>
        <p:spPr bwMode="auto">
          <a:xfrm flipV="1">
            <a:off x="4344988" y="3447256"/>
            <a:ext cx="0" cy="15716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0" name="Line 1051"/>
          <p:cNvSpPr>
            <a:spLocks noChangeShapeType="1"/>
          </p:cNvSpPr>
          <p:nvPr/>
        </p:nvSpPr>
        <p:spPr bwMode="auto">
          <a:xfrm flipV="1">
            <a:off x="7318375" y="3632994"/>
            <a:ext cx="0" cy="157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1" name="Text Box 1052"/>
          <p:cNvSpPr txBox="1">
            <a:spLocks noChangeArrowheads="1"/>
          </p:cNvSpPr>
          <p:nvPr/>
        </p:nvSpPr>
        <p:spPr bwMode="auto">
          <a:xfrm>
            <a:off x="7167563" y="3731419"/>
            <a:ext cx="319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</a:t>
            </a:r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Text Box 1053"/>
          <p:cNvSpPr txBox="1">
            <a:spLocks noChangeArrowheads="1"/>
          </p:cNvSpPr>
          <p:nvPr/>
        </p:nvSpPr>
        <p:spPr bwMode="auto">
          <a:xfrm>
            <a:off x="5414963" y="1327944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l"/>
            <a:r>
              <a:rPr lang="el-GR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σ</a:t>
            </a:r>
            <a:endParaRPr lang="fr-FR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3" name="Group 1054"/>
          <p:cNvGrpSpPr>
            <a:grpSpLocks/>
          </p:cNvGrpSpPr>
          <p:nvPr/>
        </p:nvGrpSpPr>
        <p:grpSpPr bwMode="auto">
          <a:xfrm>
            <a:off x="1555750" y="1613694"/>
            <a:ext cx="5762625" cy="2262187"/>
            <a:chOff x="954" y="1139"/>
            <a:chExt cx="3630" cy="1425"/>
          </a:xfrm>
        </p:grpSpPr>
        <p:sp>
          <p:nvSpPr>
            <p:cNvPr id="34" name="Line 1055"/>
            <p:cNvSpPr>
              <a:spLocks noChangeShapeType="1"/>
            </p:cNvSpPr>
            <p:nvPr/>
          </p:nvSpPr>
          <p:spPr bwMode="auto">
            <a:xfrm flipV="1">
              <a:off x="954" y="2013"/>
              <a:ext cx="287" cy="551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" name="Freeform 1056"/>
            <p:cNvSpPr>
              <a:spLocks/>
            </p:cNvSpPr>
            <p:nvPr/>
          </p:nvSpPr>
          <p:spPr bwMode="auto">
            <a:xfrm>
              <a:off x="3630" y="1139"/>
              <a:ext cx="954" cy="1254"/>
            </a:xfrm>
            <a:custGeom>
              <a:avLst/>
              <a:gdLst>
                <a:gd name="T0" fmla="*/ 0 w 954"/>
                <a:gd name="T1" fmla="*/ 1254 h 1254"/>
                <a:gd name="T2" fmla="*/ 198 w 954"/>
                <a:gd name="T3" fmla="*/ 600 h 1254"/>
                <a:gd name="T4" fmla="*/ 366 w 954"/>
                <a:gd name="T5" fmla="*/ 300 h 1254"/>
                <a:gd name="T6" fmla="*/ 630 w 954"/>
                <a:gd name="T7" fmla="*/ 114 h 1254"/>
                <a:gd name="T8" fmla="*/ 954 w 954"/>
                <a:gd name="T9" fmla="*/ 0 h 12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4" h="1254">
                  <a:moveTo>
                    <a:pt x="0" y="1254"/>
                  </a:moveTo>
                  <a:cubicBezTo>
                    <a:pt x="68" y="1006"/>
                    <a:pt x="137" y="759"/>
                    <a:pt x="198" y="600"/>
                  </a:cubicBezTo>
                  <a:cubicBezTo>
                    <a:pt x="259" y="441"/>
                    <a:pt x="294" y="381"/>
                    <a:pt x="366" y="300"/>
                  </a:cubicBezTo>
                  <a:cubicBezTo>
                    <a:pt x="438" y="219"/>
                    <a:pt x="532" y="164"/>
                    <a:pt x="630" y="114"/>
                  </a:cubicBezTo>
                  <a:cubicBezTo>
                    <a:pt x="728" y="64"/>
                    <a:pt x="900" y="18"/>
                    <a:pt x="954" y="0"/>
                  </a:cubicBez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36" name="Group 1057"/>
          <p:cNvGrpSpPr>
            <a:grpSpLocks/>
          </p:cNvGrpSpPr>
          <p:nvPr/>
        </p:nvGrpSpPr>
        <p:grpSpPr bwMode="auto">
          <a:xfrm>
            <a:off x="2659063" y="1321594"/>
            <a:ext cx="355600" cy="2017712"/>
            <a:chOff x="925" y="969"/>
            <a:chExt cx="224" cy="893"/>
          </a:xfrm>
        </p:grpSpPr>
        <p:sp>
          <p:nvSpPr>
            <p:cNvPr id="37" name="Rectangle 1058"/>
            <p:cNvSpPr>
              <a:spLocks noChangeArrowheads="1"/>
            </p:cNvSpPr>
            <p:nvPr/>
          </p:nvSpPr>
          <p:spPr bwMode="auto">
            <a:xfrm>
              <a:off x="926" y="969"/>
              <a:ext cx="223" cy="174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8" name="Rectangle 1059"/>
            <p:cNvSpPr>
              <a:spLocks noChangeArrowheads="1"/>
            </p:cNvSpPr>
            <p:nvPr/>
          </p:nvSpPr>
          <p:spPr bwMode="auto">
            <a:xfrm>
              <a:off x="925" y="1688"/>
              <a:ext cx="223" cy="174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9" name="Rectangle 1060"/>
            <p:cNvSpPr>
              <a:spLocks noChangeArrowheads="1"/>
            </p:cNvSpPr>
            <p:nvPr/>
          </p:nvSpPr>
          <p:spPr bwMode="auto">
            <a:xfrm>
              <a:off x="975" y="1143"/>
              <a:ext cx="123" cy="545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</p:grpSp>
      <p:grpSp>
        <p:nvGrpSpPr>
          <p:cNvPr id="40" name="Group 1061"/>
          <p:cNvGrpSpPr>
            <a:grpSpLocks/>
          </p:cNvGrpSpPr>
          <p:nvPr/>
        </p:nvGrpSpPr>
        <p:grpSpPr bwMode="auto">
          <a:xfrm>
            <a:off x="1970088" y="1632744"/>
            <a:ext cx="5326062" cy="4017962"/>
            <a:chOff x="1215" y="1151"/>
            <a:chExt cx="3355" cy="2531"/>
          </a:xfrm>
        </p:grpSpPr>
        <p:sp>
          <p:nvSpPr>
            <p:cNvPr id="41" name="Line 1062"/>
            <p:cNvSpPr>
              <a:spLocks noChangeShapeType="1"/>
            </p:cNvSpPr>
            <p:nvPr/>
          </p:nvSpPr>
          <p:spPr bwMode="auto">
            <a:xfrm flipH="1" flipV="1">
              <a:off x="1215" y="2027"/>
              <a:ext cx="501" cy="970"/>
            </a:xfrm>
            <a:prstGeom prst="line">
              <a:avLst/>
            </a:prstGeom>
            <a:noFill/>
            <a:ln w="38100">
              <a:solidFill>
                <a:srgbClr val="0066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" name="Freeform 1063"/>
            <p:cNvSpPr>
              <a:spLocks/>
            </p:cNvSpPr>
            <p:nvPr/>
          </p:nvSpPr>
          <p:spPr bwMode="auto">
            <a:xfrm>
              <a:off x="2729" y="1151"/>
              <a:ext cx="1841" cy="2531"/>
            </a:xfrm>
            <a:custGeom>
              <a:avLst/>
              <a:gdLst>
                <a:gd name="T0" fmla="*/ 1841 w 1841"/>
                <a:gd name="T1" fmla="*/ 0 h 2531"/>
                <a:gd name="T2" fmla="*/ 1643 w 1841"/>
                <a:gd name="T3" fmla="*/ 764 h 2531"/>
                <a:gd name="T4" fmla="*/ 1389 w 1841"/>
                <a:gd name="T5" fmla="*/ 1775 h 2531"/>
                <a:gd name="T6" fmla="*/ 1191 w 1841"/>
                <a:gd name="T7" fmla="*/ 2112 h 2531"/>
                <a:gd name="T8" fmla="*/ 748 w 1841"/>
                <a:gd name="T9" fmla="*/ 2366 h 2531"/>
                <a:gd name="T10" fmla="*/ 263 w 1841"/>
                <a:gd name="T11" fmla="*/ 2514 h 2531"/>
                <a:gd name="T12" fmla="*/ 0 w 1841"/>
                <a:gd name="T13" fmla="*/ 2531 h 25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41" h="2531">
                  <a:moveTo>
                    <a:pt x="1841" y="0"/>
                  </a:moveTo>
                  <a:cubicBezTo>
                    <a:pt x="1779" y="234"/>
                    <a:pt x="1718" y="468"/>
                    <a:pt x="1643" y="764"/>
                  </a:cubicBezTo>
                  <a:cubicBezTo>
                    <a:pt x="1568" y="1060"/>
                    <a:pt x="1464" y="1550"/>
                    <a:pt x="1389" y="1775"/>
                  </a:cubicBezTo>
                  <a:cubicBezTo>
                    <a:pt x="1314" y="2000"/>
                    <a:pt x="1298" y="2014"/>
                    <a:pt x="1191" y="2112"/>
                  </a:cubicBezTo>
                  <a:cubicBezTo>
                    <a:pt x="1084" y="2210"/>
                    <a:pt x="903" y="2299"/>
                    <a:pt x="748" y="2366"/>
                  </a:cubicBezTo>
                  <a:cubicBezTo>
                    <a:pt x="593" y="2433"/>
                    <a:pt x="388" y="2486"/>
                    <a:pt x="263" y="2514"/>
                  </a:cubicBezTo>
                  <a:cubicBezTo>
                    <a:pt x="123" y="2531"/>
                    <a:pt x="48" y="2524"/>
                    <a:pt x="0" y="2531"/>
                  </a:cubicBez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43" name="Group 1064"/>
          <p:cNvGrpSpPr>
            <a:grpSpLocks/>
          </p:cNvGrpSpPr>
          <p:nvPr/>
        </p:nvGrpSpPr>
        <p:grpSpPr bwMode="auto">
          <a:xfrm>
            <a:off x="2659063" y="1672431"/>
            <a:ext cx="355600" cy="1317625"/>
            <a:chOff x="925" y="969"/>
            <a:chExt cx="224" cy="893"/>
          </a:xfrm>
        </p:grpSpPr>
        <p:sp>
          <p:nvSpPr>
            <p:cNvPr id="44" name="Rectangle 1065"/>
            <p:cNvSpPr>
              <a:spLocks noChangeArrowheads="1"/>
            </p:cNvSpPr>
            <p:nvPr/>
          </p:nvSpPr>
          <p:spPr bwMode="auto">
            <a:xfrm>
              <a:off x="926" y="969"/>
              <a:ext cx="223" cy="174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" name="Rectangle 1066"/>
            <p:cNvSpPr>
              <a:spLocks noChangeArrowheads="1"/>
            </p:cNvSpPr>
            <p:nvPr/>
          </p:nvSpPr>
          <p:spPr bwMode="auto">
            <a:xfrm>
              <a:off x="925" y="1688"/>
              <a:ext cx="223" cy="174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" name="Rectangle 1067"/>
            <p:cNvSpPr>
              <a:spLocks noChangeArrowheads="1"/>
            </p:cNvSpPr>
            <p:nvPr/>
          </p:nvSpPr>
          <p:spPr bwMode="auto">
            <a:xfrm>
              <a:off x="975" y="1143"/>
              <a:ext cx="123" cy="543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</p:grpSp>
      <p:grpSp>
        <p:nvGrpSpPr>
          <p:cNvPr id="47" name="Group 1069"/>
          <p:cNvGrpSpPr>
            <a:grpSpLocks/>
          </p:cNvGrpSpPr>
          <p:nvPr/>
        </p:nvGrpSpPr>
        <p:grpSpPr bwMode="auto">
          <a:xfrm>
            <a:off x="2657475" y="1875631"/>
            <a:ext cx="355600" cy="912813"/>
            <a:chOff x="925" y="969"/>
            <a:chExt cx="224" cy="893"/>
          </a:xfrm>
        </p:grpSpPr>
        <p:sp>
          <p:nvSpPr>
            <p:cNvPr id="48" name="Rectangle 1070"/>
            <p:cNvSpPr>
              <a:spLocks noChangeArrowheads="1"/>
            </p:cNvSpPr>
            <p:nvPr/>
          </p:nvSpPr>
          <p:spPr bwMode="auto">
            <a:xfrm>
              <a:off x="926" y="969"/>
              <a:ext cx="223" cy="174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9" name="Rectangle 1071"/>
            <p:cNvSpPr>
              <a:spLocks noChangeArrowheads="1"/>
            </p:cNvSpPr>
            <p:nvPr/>
          </p:nvSpPr>
          <p:spPr bwMode="auto">
            <a:xfrm>
              <a:off x="925" y="1688"/>
              <a:ext cx="223" cy="174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0" name="Rectangle 1072"/>
            <p:cNvSpPr>
              <a:spLocks noChangeArrowheads="1"/>
            </p:cNvSpPr>
            <p:nvPr/>
          </p:nvSpPr>
          <p:spPr bwMode="auto">
            <a:xfrm>
              <a:off x="975" y="1143"/>
              <a:ext cx="123" cy="545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rgbClr val="FFFFFF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</p:grpSp>
      <p:grpSp>
        <p:nvGrpSpPr>
          <p:cNvPr id="51" name="Group 1073"/>
          <p:cNvGrpSpPr>
            <a:grpSpLocks/>
          </p:cNvGrpSpPr>
          <p:nvPr/>
        </p:nvGrpSpPr>
        <p:grpSpPr bwMode="auto">
          <a:xfrm>
            <a:off x="2659063" y="1672431"/>
            <a:ext cx="355600" cy="1317625"/>
            <a:chOff x="925" y="969"/>
            <a:chExt cx="224" cy="893"/>
          </a:xfrm>
        </p:grpSpPr>
        <p:sp>
          <p:nvSpPr>
            <p:cNvPr id="52" name="Rectangle 1074"/>
            <p:cNvSpPr>
              <a:spLocks noChangeArrowheads="1"/>
            </p:cNvSpPr>
            <p:nvPr/>
          </p:nvSpPr>
          <p:spPr bwMode="auto">
            <a:xfrm>
              <a:off x="926" y="969"/>
              <a:ext cx="223" cy="17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tx2"/>
                      </a:gs>
                      <a:gs pos="50000">
                        <a:srgbClr val="FFFFFF"/>
                      </a:gs>
                      <a:gs pos="100000">
                        <a:schemeClr val="tx2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3" name="Rectangle 1075"/>
            <p:cNvSpPr>
              <a:spLocks noChangeArrowheads="1"/>
            </p:cNvSpPr>
            <p:nvPr/>
          </p:nvSpPr>
          <p:spPr bwMode="auto">
            <a:xfrm>
              <a:off x="925" y="1688"/>
              <a:ext cx="223" cy="17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tx2"/>
                      </a:gs>
                      <a:gs pos="50000">
                        <a:srgbClr val="FFFFFF"/>
                      </a:gs>
                      <a:gs pos="100000">
                        <a:schemeClr val="tx2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4" name="Rectangle 1076"/>
            <p:cNvSpPr>
              <a:spLocks noChangeArrowheads="1"/>
            </p:cNvSpPr>
            <p:nvPr/>
          </p:nvSpPr>
          <p:spPr bwMode="auto">
            <a:xfrm>
              <a:off x="975" y="1143"/>
              <a:ext cx="123" cy="54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tx2"/>
                      </a:gs>
                      <a:gs pos="50000">
                        <a:srgbClr val="FFFFFF"/>
                      </a:gs>
                      <a:gs pos="100000">
                        <a:schemeClr val="tx2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6329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Hysteresis</a:t>
            </a:r>
            <a:r>
              <a:rPr lang="fr-FR" dirty="0"/>
              <a:t> </a:t>
            </a:r>
            <a:r>
              <a:rPr lang="fr-FR" dirty="0" err="1"/>
              <a:t>loop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073221"/>
              </p:ext>
            </p:extLst>
          </p:nvPr>
        </p:nvGraphicFramePr>
        <p:xfrm>
          <a:off x="1801813" y="1214438"/>
          <a:ext cx="5375275" cy="526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Picture" r:id="rId3" imgW="4629240" imgH="4524480" progId="Word.Picture.8">
                  <p:embed/>
                </p:oleObj>
              </mc:Choice>
              <mc:Fallback>
                <p:oleObj name="Picture" r:id="rId3" imgW="4629240" imgH="45244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1214438"/>
                        <a:ext cx="5375275" cy="526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87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897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Hysteresis</a:t>
            </a:r>
            <a:r>
              <a:rPr lang="fr-FR" dirty="0"/>
              <a:t> </a:t>
            </a:r>
            <a:r>
              <a:rPr lang="fr-FR" dirty="0" err="1"/>
              <a:t>loops</a:t>
            </a:r>
            <a:r>
              <a:rPr lang="fr-FR" dirty="0"/>
              <a:t> in a </a:t>
            </a:r>
            <a:r>
              <a:rPr lang="fr-FR" dirty="0" err="1"/>
              <a:t>polycristaline</a:t>
            </a:r>
            <a:r>
              <a:rPr lang="fr-FR" dirty="0"/>
              <a:t> </a:t>
            </a:r>
            <a:r>
              <a:rPr lang="fr-FR" dirty="0" err="1"/>
              <a:t>copper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002240"/>
              </p:ext>
            </p:extLst>
          </p:nvPr>
        </p:nvGraphicFramePr>
        <p:xfrm>
          <a:off x="1651379" y="1056446"/>
          <a:ext cx="5299905" cy="5299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Document" r:id="rId3" imgW="2953512" imgH="2953512" progId="Word.Document.8">
                  <p:embed/>
                </p:oleObj>
              </mc:Choice>
              <mc:Fallback>
                <p:oleObj name="Document" r:id="rId3" imgW="2953512" imgH="295351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379" y="1056446"/>
                        <a:ext cx="5299905" cy="5299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94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err="1"/>
              <a:t>Cyclic</a:t>
            </a:r>
            <a:r>
              <a:rPr lang="fr-FR" dirty="0"/>
              <a:t> stress-</a:t>
            </a:r>
            <a:r>
              <a:rPr lang="fr-FR" dirty="0" err="1"/>
              <a:t>strain</a:t>
            </a:r>
            <a:r>
              <a:rPr lang="fr-FR" dirty="0"/>
              <a:t> </a:t>
            </a:r>
            <a:r>
              <a:rPr lang="fr-FR" dirty="0" err="1"/>
              <a:t>behaviour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538836"/>
              </p:ext>
            </p:extLst>
          </p:nvPr>
        </p:nvGraphicFramePr>
        <p:xfrm>
          <a:off x="1811717" y="1014412"/>
          <a:ext cx="4911725" cy="534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Picture" r:id="rId3" imgW="4352760" imgH="4734000" progId="Word.Picture.8">
                  <p:embed/>
                </p:oleObj>
              </mc:Choice>
              <mc:Fallback>
                <p:oleObj name="Picture" r:id="rId3" imgW="4352760" imgH="47340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717" y="1014412"/>
                        <a:ext cx="4911725" cy="534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305187"/>
              </p:ext>
            </p:extLst>
          </p:nvPr>
        </p:nvGraphicFramePr>
        <p:xfrm>
          <a:off x="849745" y="1562100"/>
          <a:ext cx="7230630" cy="477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KGPlot" r:id="rId3" imgW="4470120" imgH="4457520" progId="KGraph_Plot">
                  <p:embed/>
                </p:oleObj>
              </mc:Choice>
              <mc:Fallback>
                <p:oleObj name="KGPlot" r:id="rId3" imgW="4470120" imgH="445752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745" y="1562100"/>
                        <a:ext cx="7230630" cy="477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897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Cyclic</a:t>
            </a:r>
            <a:r>
              <a:rPr lang="fr-FR" dirty="0" smtClean="0"/>
              <a:t> stress-</a:t>
            </a:r>
            <a:r>
              <a:rPr lang="fr-FR" dirty="0" err="1" smtClean="0"/>
              <a:t>strain</a:t>
            </a:r>
            <a:r>
              <a:rPr lang="fr-FR" dirty="0" smtClean="0"/>
              <a:t> </a:t>
            </a:r>
            <a:r>
              <a:rPr lang="fr-FR" dirty="0" err="1" smtClean="0"/>
              <a:t>behaviour</a:t>
            </a:r>
            <a:r>
              <a:rPr lang="fr-FR" dirty="0" smtClean="0"/>
              <a:t> of an </a:t>
            </a:r>
            <a:r>
              <a:rPr lang="fr-FR" dirty="0" err="1" smtClean="0"/>
              <a:t>austenitic</a:t>
            </a:r>
            <a:r>
              <a:rPr lang="fr-FR" dirty="0" smtClean="0"/>
              <a:t> </a:t>
            </a:r>
            <a:r>
              <a:rPr lang="fr-FR" dirty="0" err="1" smtClean="0"/>
              <a:t>stainless</a:t>
            </a:r>
            <a:r>
              <a:rPr lang="fr-FR" dirty="0" smtClean="0"/>
              <a:t> </a:t>
            </a:r>
            <a:r>
              <a:rPr lang="fr-FR" dirty="0" err="1" smtClean="0"/>
              <a:t>steel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3375025" y="1785938"/>
            <a:ext cx="0" cy="1547813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1993900" y="3319463"/>
            <a:ext cx="1404938" cy="4763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160588" y="3021827"/>
            <a:ext cx="8496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1200" dirty="0" err="1" smtClean="0">
                <a:solidFill>
                  <a:srgbClr val="3333FF"/>
                </a:solidFill>
                <a:latin typeface="+mn-lt"/>
              </a:rPr>
              <a:t>Hardening</a:t>
            </a:r>
            <a:endParaRPr lang="fr-FR" sz="1200" dirty="0">
              <a:solidFill>
                <a:srgbClr val="3333FF"/>
              </a:solidFill>
              <a:latin typeface="+mn-lt"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4110038" y="2095500"/>
            <a:ext cx="4763" cy="119538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3379788" y="3311525"/>
            <a:ext cx="746125" cy="317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48732" y="3021827"/>
            <a:ext cx="8082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1200" dirty="0" err="1" smtClean="0">
                <a:solidFill>
                  <a:srgbClr val="3333FF"/>
                </a:solidFill>
                <a:latin typeface="+mn-lt"/>
              </a:rPr>
              <a:t>Softening</a:t>
            </a:r>
            <a:endParaRPr lang="fr-FR" sz="1200" dirty="0">
              <a:solidFill>
                <a:srgbClr val="3333FF"/>
              </a:solidFill>
              <a:latin typeface="+mn-lt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098925" y="3314700"/>
            <a:ext cx="16383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419600" y="3052396"/>
            <a:ext cx="97526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1200" dirty="0">
                <a:solidFill>
                  <a:srgbClr val="3333FF"/>
                </a:solidFill>
                <a:latin typeface="+mn-lt"/>
              </a:rPr>
              <a:t>Stabilisation</a:t>
            </a:r>
          </a:p>
        </p:txBody>
      </p:sp>
    </p:spTree>
    <p:extLst>
      <p:ext uri="{BB962C8B-B14F-4D97-AF65-F5344CB8AC3E}">
        <p14:creationId xmlns:p14="http://schemas.microsoft.com/office/powerpoint/2010/main" val="21304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sma_ppt_masque_160526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ensma_ppt_masque_160526</Template>
  <TotalTime>1869</TotalTime>
  <Words>351</Words>
  <Application>Microsoft Office PowerPoint</Application>
  <PresentationFormat>Affichage à l'écran (4:3)</PresentationFormat>
  <Paragraphs>122</Paragraphs>
  <Slides>22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7</vt:i4>
      </vt:variant>
      <vt:variant>
        <vt:lpstr>Titres des diapositives</vt:lpstr>
      </vt:variant>
      <vt:variant>
        <vt:i4>22</vt:i4>
      </vt:variant>
    </vt:vector>
  </HeadingPairs>
  <TitlesOfParts>
    <vt:vector size="35" baseType="lpstr">
      <vt:lpstr>Arial</vt:lpstr>
      <vt:lpstr>Calibri</vt:lpstr>
      <vt:lpstr>Comic Sans MS</vt:lpstr>
      <vt:lpstr>Symbol</vt:lpstr>
      <vt:lpstr>Times New Roman</vt:lpstr>
      <vt:lpstr>ensma_ppt_masque_160526</vt:lpstr>
      <vt:lpstr>Équation</vt:lpstr>
      <vt:lpstr>Image</vt:lpstr>
      <vt:lpstr>Picture</vt:lpstr>
      <vt:lpstr>Document</vt:lpstr>
      <vt:lpstr>KGPlot</vt:lpstr>
      <vt:lpstr>Image Photo Editor</vt:lpstr>
      <vt:lpstr>Equation</vt:lpstr>
      <vt:lpstr>FATIGUE OF MATERIALS &amp; STRUCTURES</vt:lpstr>
      <vt:lpstr>CYCLIC DEFORMATION &amp; LOW CYCLE FATIGUE</vt:lpstr>
      <vt:lpstr>Stress-strain behaviour under monotonic tensile loading</vt:lpstr>
      <vt:lpstr>Cyclic deformation test</vt:lpstr>
      <vt:lpstr>Hysteresis Loops</vt:lpstr>
      <vt:lpstr>Hysteresis loop parameters</vt:lpstr>
      <vt:lpstr>Hysteresis loops in a polycristaline copper</vt:lpstr>
      <vt:lpstr>Cyclic stress-strain behaviour</vt:lpstr>
      <vt:lpstr>Cyclic stress-strain behaviour of an austenitic stainless steel</vt:lpstr>
      <vt:lpstr>Cyclic Stress-Strain Curve</vt:lpstr>
      <vt:lpstr>Cyclic stress-strain curve (1)</vt:lpstr>
      <vt:lpstr>Cyclic stress-strain curve (2)</vt:lpstr>
      <vt:lpstr>Bauschinger Effect </vt:lpstr>
      <vt:lpstr>Bauschinger Effect : « composite » model</vt:lpstr>
      <vt:lpstr>Deformation substructures</vt:lpstr>
      <vt:lpstr>Vein-like structure</vt:lpstr>
      <vt:lpstr>Different hardening mechanisms in precipitation-hardened alloys</vt:lpstr>
      <vt:lpstr>Precipitate shearing</vt:lpstr>
      <vt:lpstr>Influence of slip mode</vt:lpstr>
      <vt:lpstr>Memory effect</vt:lpstr>
      <vt:lpstr>Low-cycle fatigue life</vt:lpstr>
      <vt:lpstr>Energy approaches</vt:lpstr>
    </vt:vector>
  </TitlesOfParts>
  <Company>ENSMA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Comité Technique d’Etablissement  31 mai 2016</dc:title>
  <dc:creator>BERNARDI Laetitia</dc:creator>
  <cp:lastModifiedBy>HENAFF Gilbert</cp:lastModifiedBy>
  <cp:revision>153</cp:revision>
  <cp:lastPrinted>2016-10-06T19:38:45Z</cp:lastPrinted>
  <dcterms:created xsi:type="dcterms:W3CDTF">2016-05-27T10:09:45Z</dcterms:created>
  <dcterms:modified xsi:type="dcterms:W3CDTF">2018-01-15T09:40:42Z</dcterms:modified>
</cp:coreProperties>
</file>